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397" r:id="rId4"/>
    <p:sldId id="392" r:id="rId5"/>
    <p:sldId id="483" r:id="rId6"/>
    <p:sldId id="393" r:id="rId7"/>
    <p:sldId id="395" r:id="rId8"/>
    <p:sldId id="491" r:id="rId9"/>
    <p:sldId id="396" r:id="rId10"/>
    <p:sldId id="467" r:id="rId11"/>
    <p:sldId id="400" r:id="rId12"/>
    <p:sldId id="401" r:id="rId13"/>
    <p:sldId id="402" r:id="rId14"/>
    <p:sldId id="481" r:id="rId15"/>
    <p:sldId id="404" r:id="rId16"/>
    <p:sldId id="405" r:id="rId17"/>
    <p:sldId id="293" r:id="rId18"/>
    <p:sldId id="456" r:id="rId19"/>
    <p:sldId id="415" r:id="rId20"/>
    <p:sldId id="469" r:id="rId21"/>
    <p:sldId id="487" r:id="rId22"/>
    <p:sldId id="490" r:id="rId23"/>
    <p:sldId id="489" r:id="rId24"/>
    <p:sldId id="472" r:id="rId25"/>
    <p:sldId id="442" r:id="rId26"/>
    <p:sldId id="476" r:id="rId27"/>
    <p:sldId id="444" r:id="rId28"/>
    <p:sldId id="447" r:id="rId29"/>
    <p:sldId id="448" r:id="rId30"/>
    <p:sldId id="452" r:id="rId31"/>
    <p:sldId id="451" r:id="rId32"/>
    <p:sldId id="453" r:id="rId33"/>
    <p:sldId id="48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 Sun" initials="XS" lastIdx="3" clrIdx="0">
    <p:extLst>
      <p:ext uri="{19B8F6BF-5375-455C-9EA6-DF929625EA0E}">
        <p15:presenceInfo xmlns:p15="http://schemas.microsoft.com/office/powerpoint/2012/main" userId="S-1-5-21-2146773085-903363285-719344707-20609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FFFF"/>
    <a:srgbClr val="7222B4"/>
    <a:srgbClr val="983E65"/>
    <a:srgbClr val="CE03D3"/>
    <a:srgbClr val="FF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76389" autoAdjust="0"/>
  </p:normalViewPr>
  <p:slideViewPr>
    <p:cSldViewPr snapToGrid="0">
      <p:cViewPr varScale="1">
        <p:scale>
          <a:sx n="96" d="100"/>
          <a:sy n="96" d="100"/>
        </p:scale>
        <p:origin x="1098" y="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5E0B2-E0D1-411E-B3CD-D00D4A5C1A96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3D23D-3944-44F0-A25C-1127C71EF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9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3D23D-3944-44F0-A25C-1127C71EF4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1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3D23D-3944-44F0-A25C-1127C71EF4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62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3D23D-3944-44F0-A25C-1127C71EF4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06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3D23D-3944-44F0-A25C-1127C71EF4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39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3D23D-3944-44F0-A25C-1127C71EF4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25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3D23D-3944-44F0-A25C-1127C71EF4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09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3D23D-3944-44F0-A25C-1127C71EF4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81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3D23D-3944-44F0-A25C-1127C71EF4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5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3D23D-3944-44F0-A25C-1127C71EF4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09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3D23D-3944-44F0-A25C-1127C71EF4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47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3D23D-3944-44F0-A25C-1127C71EF4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48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3D23D-3944-44F0-A25C-1127C71EF4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44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3D23D-3944-44F0-A25C-1127C71EF4C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80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3D23D-3944-44F0-A25C-1127C71EF4C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423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3D23D-3944-44F0-A25C-1127C71EF4C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06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3D23D-3944-44F0-A25C-1127C71EF4C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036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3D23D-3944-44F0-A25C-1127C71EF4C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97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3D23D-3944-44F0-A25C-1127C71EF4C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705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3D23D-3944-44F0-A25C-1127C71EF4C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29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3D23D-3944-44F0-A25C-1127C71EF4C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099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3D23D-3944-44F0-A25C-1127C71EF4C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688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3D23D-3944-44F0-A25C-1127C71EF4C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93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3D23D-3944-44F0-A25C-1127C71EF4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195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3D23D-3944-44F0-A25C-1127C71EF4C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930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3D23D-3944-44F0-A25C-1127C71EF4C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934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3D23D-3944-44F0-A25C-1127C71EF4C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748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3D23D-3944-44F0-A25C-1127C71EF4C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63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3D23D-3944-44F0-A25C-1127C71EF4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02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3D23D-3944-44F0-A25C-1127C71EF4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90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3D23D-3944-44F0-A25C-1127C71EF4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81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3D23D-3944-44F0-A25C-1127C71EF4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47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3D23D-3944-44F0-A25C-1127C71EF4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24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3D23D-3944-44F0-A25C-1127C71EF4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5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21C4-31AB-4104-A87E-B47E6C859AE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4F48-012D-47A1-AA56-719F8628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0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21C4-31AB-4104-A87E-B47E6C859AE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4F48-012D-47A1-AA56-719F8628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8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21C4-31AB-4104-A87E-B47E6C859AE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4F48-012D-47A1-AA56-719F8628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3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21C4-31AB-4104-A87E-B47E6C859AE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4F48-012D-47A1-AA56-719F8628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0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21C4-31AB-4104-A87E-B47E6C859AE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4F48-012D-47A1-AA56-719F8628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8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21C4-31AB-4104-A87E-B47E6C859AE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4F48-012D-47A1-AA56-719F8628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3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21C4-31AB-4104-A87E-B47E6C859AE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4F48-012D-47A1-AA56-719F8628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28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21C4-31AB-4104-A87E-B47E6C859AE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4F48-012D-47A1-AA56-719F8628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2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21C4-31AB-4104-A87E-B47E6C859AE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4F48-012D-47A1-AA56-719F8628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77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21C4-31AB-4104-A87E-B47E6C859AE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4F48-012D-47A1-AA56-719F8628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8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21C4-31AB-4104-A87E-B47E6C859AE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4F48-012D-47A1-AA56-719F8628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5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921C4-31AB-4104-A87E-B47E6C859AE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24F48-012D-47A1-AA56-719F8628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0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0.jp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Compositional Human Pose Regression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Xiao Sun</a:t>
            </a:r>
          </a:p>
          <a:p>
            <a:r>
              <a:rPr lang="en-US" dirty="0"/>
              <a:t>Joint work with Yichen Wei</a:t>
            </a:r>
          </a:p>
        </p:txBody>
      </p:sp>
    </p:spTree>
    <p:extLst>
      <p:ext uri="{BB962C8B-B14F-4D97-AF65-F5344CB8AC3E}">
        <p14:creationId xmlns:p14="http://schemas.microsoft.com/office/powerpoint/2010/main" val="912534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Multi-stage Error Feedback (Regression)</a:t>
            </a:r>
          </a:p>
        </p:txBody>
      </p:sp>
      <p:sp>
        <p:nvSpPr>
          <p:cNvPr id="7" name="Rectangle 6"/>
          <p:cNvSpPr/>
          <p:nvPr/>
        </p:nvSpPr>
        <p:spPr>
          <a:xfrm>
            <a:off x="993261" y="2171700"/>
            <a:ext cx="2979737" cy="1819275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534" y="3149494"/>
            <a:ext cx="673700" cy="745210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1975129" y="3272296"/>
            <a:ext cx="857250" cy="49166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CNN</a:t>
            </a:r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079274" y="3131283"/>
            <a:ext cx="809507" cy="7795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89013" y="2152726"/>
            <a:ext cx="1304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Stage1</a:t>
            </a:r>
          </a:p>
        </p:txBody>
      </p: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 flipV="1">
            <a:off x="1728234" y="3518130"/>
            <a:ext cx="246895" cy="39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178383" y="2171700"/>
            <a:ext cx="2898399" cy="1834021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: Rounded Corners 21"/>
          <p:cNvSpPr/>
          <p:nvPr/>
        </p:nvSpPr>
        <p:spPr>
          <a:xfrm>
            <a:off x="4288247" y="3272296"/>
            <a:ext cx="1622734" cy="49166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CNN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71741" y="2185522"/>
            <a:ext cx="1304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Stage2</a:t>
            </a:r>
          </a:p>
        </p:txBody>
      </p:sp>
      <p:cxnSp>
        <p:nvCxnSpPr>
          <p:cNvPr id="26" name="Straight Arrow Connector 25"/>
          <p:cNvCxnSpPr>
            <a:stCxn id="22" idx="3"/>
          </p:cNvCxnSpPr>
          <p:nvPr/>
        </p:nvCxnSpPr>
        <p:spPr>
          <a:xfrm>
            <a:off x="5910981" y="3518130"/>
            <a:ext cx="234591" cy="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832379" y="3518130"/>
            <a:ext cx="246895" cy="29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3"/>
            <a:endCxn id="22" idx="1"/>
          </p:cNvCxnSpPr>
          <p:nvPr/>
        </p:nvCxnSpPr>
        <p:spPr>
          <a:xfrm flipV="1">
            <a:off x="3888781" y="3518130"/>
            <a:ext cx="399466" cy="29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140" y="2298777"/>
            <a:ext cx="673700" cy="745210"/>
          </a:xfrm>
          <a:prstGeom prst="rect">
            <a:avLst/>
          </a:prstGeom>
        </p:spPr>
      </p:pic>
      <p:cxnSp>
        <p:nvCxnSpPr>
          <p:cNvPr id="33" name="Straight Arrow Connector 32"/>
          <p:cNvCxnSpPr>
            <a:stCxn id="30" idx="2"/>
          </p:cNvCxnSpPr>
          <p:nvPr/>
        </p:nvCxnSpPr>
        <p:spPr>
          <a:xfrm>
            <a:off x="4631990" y="3043987"/>
            <a:ext cx="302" cy="2430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8291227" y="2185522"/>
            <a:ext cx="2898399" cy="1834021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: Rounded Corners 41"/>
          <p:cNvSpPr/>
          <p:nvPr/>
        </p:nvSpPr>
        <p:spPr>
          <a:xfrm>
            <a:off x="8401091" y="3286118"/>
            <a:ext cx="1622734" cy="49166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CNN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175060" y="2199344"/>
            <a:ext cx="1304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StageT</a:t>
            </a:r>
            <a:endParaRPr lang="en-US" sz="2400" dirty="0"/>
          </a:p>
        </p:txBody>
      </p:sp>
      <p:cxnSp>
        <p:nvCxnSpPr>
          <p:cNvPr id="45" name="Straight Arrow Connector 44"/>
          <p:cNvCxnSpPr>
            <a:stCxn id="42" idx="3"/>
          </p:cNvCxnSpPr>
          <p:nvPr/>
        </p:nvCxnSpPr>
        <p:spPr>
          <a:xfrm>
            <a:off x="10023825" y="3531952"/>
            <a:ext cx="234591" cy="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42" idx="1"/>
          </p:cNvCxnSpPr>
          <p:nvPr/>
        </p:nvCxnSpPr>
        <p:spPr>
          <a:xfrm flipV="1">
            <a:off x="8001625" y="3531952"/>
            <a:ext cx="399466" cy="29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984" y="2312599"/>
            <a:ext cx="673700" cy="745210"/>
          </a:xfrm>
          <a:prstGeom prst="rect">
            <a:avLst/>
          </a:prstGeom>
        </p:spPr>
      </p:pic>
      <p:cxnSp>
        <p:nvCxnSpPr>
          <p:cNvPr id="48" name="Straight Arrow Connector 47"/>
          <p:cNvCxnSpPr>
            <a:stCxn id="47" idx="2"/>
          </p:cNvCxnSpPr>
          <p:nvPr/>
        </p:nvCxnSpPr>
        <p:spPr>
          <a:xfrm>
            <a:off x="8744834" y="3057809"/>
            <a:ext cx="302" cy="2430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6948641" y="3531951"/>
            <a:ext cx="399466" cy="29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9038" y="3142021"/>
            <a:ext cx="787562" cy="77724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8416" y="3149164"/>
            <a:ext cx="787535" cy="77724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342853" y="3179336"/>
            <a:ext cx="68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……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2959" y="3010827"/>
            <a:ext cx="644558" cy="98412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3872" y="3006715"/>
            <a:ext cx="644558" cy="98412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2013" y="3006715"/>
            <a:ext cx="644558" cy="984124"/>
          </a:xfrm>
          <a:prstGeom prst="rect">
            <a:avLst/>
          </a:prstGeom>
        </p:spPr>
      </p:pic>
      <p:cxnSp>
        <p:nvCxnSpPr>
          <p:cNvPr id="67" name="Straight Arrow Connector 66"/>
          <p:cNvCxnSpPr/>
          <p:nvPr/>
        </p:nvCxnSpPr>
        <p:spPr>
          <a:xfrm>
            <a:off x="3485238" y="3994951"/>
            <a:ext cx="0" cy="4770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0721" y="5310187"/>
            <a:ext cx="1066634" cy="1062123"/>
          </a:xfrm>
          <a:prstGeom prst="rect">
            <a:avLst/>
          </a:prstGeom>
        </p:spPr>
      </p:pic>
      <p:cxnSp>
        <p:nvCxnSpPr>
          <p:cNvPr id="69" name="Connector: Elbow 68"/>
          <p:cNvCxnSpPr>
            <a:stCxn id="68" idx="3"/>
          </p:cNvCxnSpPr>
          <p:nvPr/>
        </p:nvCxnSpPr>
        <p:spPr>
          <a:xfrm flipV="1">
            <a:off x="4037355" y="3789197"/>
            <a:ext cx="594635" cy="205205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: Rounded Corners 69"/>
          <p:cNvSpPr/>
          <p:nvPr/>
        </p:nvSpPr>
        <p:spPr>
          <a:xfrm>
            <a:off x="2403754" y="4475670"/>
            <a:ext cx="2102147" cy="3464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Gaussian heatmap render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3473639" y="4822089"/>
            <a:ext cx="0" cy="4770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543715" y="3997960"/>
            <a:ext cx="0" cy="4770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9198" y="5313196"/>
            <a:ext cx="1066634" cy="1062123"/>
          </a:xfrm>
          <a:prstGeom prst="rect">
            <a:avLst/>
          </a:prstGeom>
        </p:spPr>
      </p:pic>
      <p:cxnSp>
        <p:nvCxnSpPr>
          <p:cNvPr id="74" name="Connector: Elbow 73"/>
          <p:cNvCxnSpPr>
            <a:stCxn id="73" idx="3"/>
          </p:cNvCxnSpPr>
          <p:nvPr/>
        </p:nvCxnSpPr>
        <p:spPr>
          <a:xfrm flipV="1">
            <a:off x="7095832" y="3792206"/>
            <a:ext cx="594635" cy="205205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: Rounded Corners 74"/>
          <p:cNvSpPr/>
          <p:nvPr/>
        </p:nvSpPr>
        <p:spPr>
          <a:xfrm>
            <a:off x="5462231" y="4478679"/>
            <a:ext cx="2102147" cy="3464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Gaussian heatmap render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6532116" y="4825098"/>
            <a:ext cx="0" cy="4770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109280" y="4822089"/>
            <a:ext cx="39864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as good as detection.</a:t>
            </a:r>
          </a:p>
          <a:p>
            <a:endParaRPr lang="en-US" dirty="0"/>
          </a:p>
          <a:p>
            <a:r>
              <a:rPr lang="en-US" dirty="0"/>
              <a:t>Rendered Gaussian maps not expressive</a:t>
            </a:r>
          </a:p>
          <a:p>
            <a:endParaRPr lang="en-US" dirty="0"/>
          </a:p>
          <a:p>
            <a:r>
              <a:rPr lang="en-US" dirty="0"/>
              <a:t>Joint dependency not fully </a:t>
            </a:r>
            <a:r>
              <a:rPr lang="en-US" altLang="zh-CN" dirty="0"/>
              <a:t>exploit.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73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</a:t>
            </a:r>
            <a:r>
              <a:rPr lang="en-US" dirty="0"/>
              <a:t>eneralization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Per-pixel classification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Output: likelihood score maps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Used in most 2D methods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State-of-the-art result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Scoremap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is more expressive</a:t>
            </a:r>
          </a:p>
          <a:p>
            <a:r>
              <a:rPr lang="en-US" dirty="0"/>
              <a:t>Hard to generalize to 3D task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Location regression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Output: key points location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Only used in a few 2D methods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Unsatisfactory result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Dependency not well exploited</a:t>
            </a:r>
          </a:p>
          <a:p>
            <a:r>
              <a:rPr lang="en-US" dirty="0"/>
              <a:t>General for both 2D and 3D task</a:t>
            </a:r>
          </a:p>
        </p:txBody>
      </p:sp>
    </p:spTree>
    <p:extLst>
      <p:ext uri="{BB962C8B-B14F-4D97-AF65-F5344CB8AC3E}">
        <p14:creationId xmlns:p14="http://schemas.microsoft.com/office/powerpoint/2010/main" val="2053697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of this 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Per-pixel classification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Output: likelihood score maps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Used in most 2D methods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State-of-the-art result</a:t>
            </a:r>
          </a:p>
          <a:p>
            <a:r>
              <a:rPr lang="en-US" dirty="0" err="1"/>
              <a:t>Scoremaps</a:t>
            </a:r>
            <a:r>
              <a:rPr lang="en-US" dirty="0"/>
              <a:t> are more expressive</a:t>
            </a:r>
          </a:p>
          <a:p>
            <a:r>
              <a:rPr lang="en-US" dirty="0"/>
              <a:t>Hard to generalize to 3D task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Location regression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Output: key points location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Only used in a few 2D methods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Unsatisfactory result</a:t>
            </a:r>
          </a:p>
          <a:p>
            <a:r>
              <a:rPr lang="en-US" dirty="0"/>
              <a:t>Dependency not well exploited</a:t>
            </a:r>
          </a:p>
          <a:p>
            <a:r>
              <a:rPr lang="en-US" dirty="0"/>
              <a:t>General for both 2D and 3D task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C31F74-EA69-4A56-8870-43EF265D0002}"/>
              </a:ext>
            </a:extLst>
          </p:cNvPr>
          <p:cNvSpPr/>
          <p:nvPr/>
        </p:nvSpPr>
        <p:spPr>
          <a:xfrm>
            <a:off x="6096000" y="4491318"/>
            <a:ext cx="5259388" cy="1093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2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Proposed: structure-aware regression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novel pose representation and novel loss function</a:t>
            </a:r>
          </a:p>
          <a:p>
            <a:pPr lvl="1"/>
            <a:r>
              <a:rPr lang="en-US" dirty="0"/>
              <a:t>Better exploit joint dependency</a:t>
            </a:r>
          </a:p>
          <a:p>
            <a:pPr lvl="1"/>
            <a:r>
              <a:rPr lang="en-US" dirty="0"/>
              <a:t>Unified framework for 3D and 2D tasks</a:t>
            </a:r>
          </a:p>
          <a:p>
            <a:pPr lvl="1"/>
            <a:r>
              <a:rPr lang="en-US" dirty="0"/>
              <a:t>Complementary to network architectures</a:t>
            </a:r>
          </a:p>
          <a:p>
            <a:endParaRPr lang="en-US" dirty="0"/>
          </a:p>
          <a:p>
            <a:r>
              <a:rPr lang="en-US" dirty="0"/>
              <a:t>State-of-the-art on both 2D and 3D tasks (ICCV2017 submission)</a:t>
            </a:r>
          </a:p>
        </p:txBody>
      </p:sp>
    </p:spTree>
    <p:extLst>
      <p:ext uri="{BB962C8B-B14F-4D97-AF65-F5344CB8AC3E}">
        <p14:creationId xmlns:p14="http://schemas.microsoft.com/office/powerpoint/2010/main" val="3145942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5E56C-DAF9-449E-A75C-4C776045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Pose Benchmark: Human 3.6M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3BDFE-7495-41C2-A8EB-E21FEEC91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35749" cy="4351338"/>
          </a:xfrm>
        </p:spPr>
        <p:txBody>
          <a:bodyPr>
            <a:normAutofit/>
          </a:bodyPr>
          <a:lstStyle/>
          <a:p>
            <a:r>
              <a:rPr lang="en-US" sz="2400" dirty="0" err="1"/>
              <a:t>Lonescu</a:t>
            </a:r>
            <a:r>
              <a:rPr lang="en-US" sz="2400" dirty="0"/>
              <a:t> et al., Human3.6m: Large scale datasets and predictive methods for 3d human sensing in natural environments, PAMI 2014</a:t>
            </a:r>
          </a:p>
          <a:p>
            <a:endParaRPr lang="en-US" sz="2400" dirty="0"/>
          </a:p>
          <a:p>
            <a:r>
              <a:rPr lang="en-US" sz="2400" dirty="0"/>
              <a:t>Ground truth by motion capture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7 subjects x 15 actions x 4 cameras</a:t>
            </a:r>
          </a:p>
          <a:p>
            <a:endParaRPr lang="en-US" sz="2400" dirty="0"/>
          </a:p>
          <a:p>
            <a:r>
              <a:rPr lang="en-US" sz="2400" dirty="0"/>
              <a:t>Millions of RGB frames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78B4FA-F3CF-4416-A399-AB45C6D7A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232" y="1825625"/>
            <a:ext cx="6109737" cy="486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26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Performance (3D)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3188" y="1661541"/>
            <a:ext cx="6172200" cy="352539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Dataset: Human3.6M.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Metrics: mean joint position error in </a:t>
            </a:r>
            <a:r>
              <a:rPr lang="en-US" i="1" dirty="0"/>
              <a:t>mm</a:t>
            </a:r>
            <a:r>
              <a:rPr lang="en-US" dirty="0"/>
              <a:t>. The lower, the better.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Advance the state-of-the-art a large margin, </a:t>
            </a:r>
            <a:r>
              <a:rPr lang="en-US" dirty="0">
                <a:solidFill>
                  <a:srgbClr val="FF0000"/>
                </a:solidFill>
              </a:rPr>
              <a:t>12.7%</a:t>
            </a:r>
            <a:r>
              <a:rPr lang="en-US" dirty="0"/>
              <a:t>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A record of </a:t>
            </a:r>
            <a:r>
              <a:rPr lang="en-US" dirty="0">
                <a:solidFill>
                  <a:srgbClr val="FF0000"/>
                </a:solidFill>
              </a:rPr>
              <a:t>48.3mm</a:t>
            </a:r>
            <a:r>
              <a:rPr lang="en-US" dirty="0"/>
              <a:t> average joint error.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721340" y="3421380"/>
            <a:ext cx="618808" cy="17655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6B9914-C681-4DD5-813E-BF316538A770}"/>
              </a:ext>
            </a:extLst>
          </p:cNvPr>
          <p:cNvCxnSpPr/>
          <p:nvPr/>
        </p:nvCxnSpPr>
        <p:spPr>
          <a:xfrm>
            <a:off x="10818479" y="4725895"/>
            <a:ext cx="43030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BA2F3B-FEAC-404C-9F12-845E89FD003B}"/>
              </a:ext>
            </a:extLst>
          </p:cNvPr>
          <p:cNvCxnSpPr/>
          <p:nvPr/>
        </p:nvCxnSpPr>
        <p:spPr>
          <a:xfrm>
            <a:off x="10818479" y="5103265"/>
            <a:ext cx="43030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20828C38-3D84-441F-83C2-DFBBCA2172A5}"/>
              </a:ext>
            </a:extLst>
          </p:cNvPr>
          <p:cNvSpPr/>
          <p:nvPr/>
        </p:nvSpPr>
        <p:spPr>
          <a:xfrm>
            <a:off x="5237842" y="4546601"/>
            <a:ext cx="716643" cy="2249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FE03D9-2AEB-42C1-89A1-0241A29C80F1}"/>
              </a:ext>
            </a:extLst>
          </p:cNvPr>
          <p:cNvSpPr/>
          <p:nvPr/>
        </p:nvSpPr>
        <p:spPr>
          <a:xfrm>
            <a:off x="5237842" y="4911272"/>
            <a:ext cx="716643" cy="2249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88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Performance (2D)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Dataset: MPII.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dirty="0"/>
              <a:t>Metrics: percentage of correct </a:t>
            </a:r>
            <a:r>
              <a:rPr lang="en-US" dirty="0" err="1"/>
              <a:t>keypoints</a:t>
            </a:r>
            <a:r>
              <a:rPr lang="en-US" dirty="0"/>
              <a:t> (PCK). The higher, the better.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dirty="0"/>
              <a:t>Advance the state-of-the-art regression method </a:t>
            </a:r>
            <a:r>
              <a:rPr lang="en-US" dirty="0">
                <a:solidFill>
                  <a:srgbClr val="FF0000"/>
                </a:solidFill>
              </a:rPr>
              <a:t>6.3%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dirty="0"/>
              <a:t>Competitive with the state-of-the-art detection methods.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3188" y="1877806"/>
            <a:ext cx="6172200" cy="30928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71940" y="1814286"/>
            <a:ext cx="518160" cy="32366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42FA6A-A98E-48DE-B93A-61A69D525EE6}"/>
              </a:ext>
            </a:extLst>
          </p:cNvPr>
          <p:cNvCxnSpPr>
            <a:cxnSpLocks/>
          </p:cNvCxnSpPr>
          <p:nvPr/>
        </p:nvCxnSpPr>
        <p:spPr>
          <a:xfrm>
            <a:off x="9238705" y="4596354"/>
            <a:ext cx="3674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862D4D-5F65-4EF4-96DC-CE7BE9DA2B13}"/>
              </a:ext>
            </a:extLst>
          </p:cNvPr>
          <p:cNvCxnSpPr>
            <a:cxnSpLocks/>
          </p:cNvCxnSpPr>
          <p:nvPr/>
        </p:nvCxnSpPr>
        <p:spPr>
          <a:xfrm>
            <a:off x="9238705" y="4943608"/>
            <a:ext cx="3674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301A3811-027D-4B0C-A454-BDA63C952670}"/>
              </a:ext>
            </a:extLst>
          </p:cNvPr>
          <p:cNvSpPr/>
          <p:nvPr/>
        </p:nvSpPr>
        <p:spPr>
          <a:xfrm>
            <a:off x="5183188" y="4411814"/>
            <a:ext cx="1126172" cy="204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4914B3-44C7-462C-BC2C-5323362E7E64}"/>
              </a:ext>
            </a:extLst>
          </p:cNvPr>
          <p:cNvSpPr/>
          <p:nvPr/>
        </p:nvSpPr>
        <p:spPr>
          <a:xfrm>
            <a:off x="5183188" y="4762586"/>
            <a:ext cx="1126172" cy="204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93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Key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Bone based pose representation</a:t>
            </a:r>
          </a:p>
          <a:p>
            <a:pPr lvl="1"/>
            <a:r>
              <a:rPr lang="en-US" dirty="0"/>
              <a:t>Simplify the problem</a:t>
            </a:r>
          </a:p>
          <a:p>
            <a:pPr lvl="1"/>
            <a:endParaRPr lang="en-US" dirty="0"/>
          </a:p>
          <a:p>
            <a:r>
              <a:rPr lang="en-US" dirty="0"/>
              <a:t>Compositional loss function</a:t>
            </a:r>
          </a:p>
          <a:p>
            <a:pPr lvl="1"/>
            <a:r>
              <a:rPr lang="en-US" dirty="0"/>
              <a:t>Encodes long range interactions between bones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715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Pose Representation: Joint VS. Bone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288" y="1681163"/>
            <a:ext cx="5157787" cy="823912"/>
          </a:xfrm>
        </p:spPr>
        <p:txBody>
          <a:bodyPr/>
          <a:lstStyle/>
          <a:p>
            <a:r>
              <a:rPr lang="en-US" dirty="0"/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68289" y="2505075"/>
                <a:ext cx="3261088" cy="3684588"/>
              </a:xfrm>
            </p:spPr>
            <p:txBody>
              <a:bodyPr>
                <a:normAutofit fontScale="925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Relative position to the </a:t>
                </a:r>
                <a:r>
                  <a:rPr lang="en-US" dirty="0">
                    <a:solidFill>
                      <a:srgbClr val="FF0000"/>
                    </a:solidFill>
                  </a:rPr>
                  <a:t>root</a:t>
                </a:r>
                <a:r>
                  <a:rPr lang="en-US" dirty="0"/>
                  <a:t> joint.</a:t>
                </a:r>
              </a:p>
              <a:p>
                <a:endParaRPr lang="en-US" dirty="0"/>
              </a:p>
              <a:p>
                <a:r>
                  <a:rPr lang="en-US" dirty="0"/>
                  <a:t>Joint output: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Joint loss: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𝑔𝑡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||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68289" y="2505075"/>
                <a:ext cx="3261088" cy="3684588"/>
              </a:xfrm>
              <a:blipFill>
                <a:blip r:embed="rId3"/>
                <a:stretch>
                  <a:fillRect l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1700" y="1681163"/>
            <a:ext cx="5183188" cy="823912"/>
          </a:xfrm>
        </p:spPr>
        <p:txBody>
          <a:bodyPr/>
          <a:lstStyle/>
          <a:p>
            <a:r>
              <a:rPr lang="en-US" dirty="0"/>
              <a:t>Bone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D27E41-7EBD-4DD9-BC36-42536DFD2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04" y="2987542"/>
            <a:ext cx="1071473" cy="280856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AC9D3A0C-B3DD-4071-A678-DFDD642F35F4}"/>
              </a:ext>
            </a:extLst>
          </p:cNvPr>
          <p:cNvSpPr>
            <a:spLocks noChangeAspect="1"/>
          </p:cNvSpPr>
          <p:nvPr/>
        </p:nvSpPr>
        <p:spPr>
          <a:xfrm>
            <a:off x="4382834" y="3170863"/>
            <a:ext cx="250244" cy="250244"/>
          </a:xfrm>
          <a:prstGeom prst="ellipse">
            <a:avLst/>
          </a:prstGeom>
          <a:solidFill>
            <a:srgbClr val="FE0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75D518-3154-4F88-A30F-66F05334D815}"/>
              </a:ext>
            </a:extLst>
          </p:cNvPr>
          <p:cNvSpPr>
            <a:spLocks noChangeAspect="1"/>
          </p:cNvSpPr>
          <p:nvPr/>
        </p:nvSpPr>
        <p:spPr>
          <a:xfrm>
            <a:off x="4071190" y="3752457"/>
            <a:ext cx="250244" cy="250244"/>
          </a:xfrm>
          <a:prstGeom prst="ellipse">
            <a:avLst/>
          </a:prstGeom>
          <a:solidFill>
            <a:srgbClr val="FE0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CAEFED7-E696-47A5-9141-8B2530317BFC}"/>
              </a:ext>
            </a:extLst>
          </p:cNvPr>
          <p:cNvSpPr>
            <a:spLocks noChangeAspect="1"/>
          </p:cNvSpPr>
          <p:nvPr/>
        </p:nvSpPr>
        <p:spPr>
          <a:xfrm>
            <a:off x="4100861" y="5182792"/>
            <a:ext cx="250244" cy="250244"/>
          </a:xfrm>
          <a:prstGeom prst="ellipse">
            <a:avLst/>
          </a:prstGeom>
          <a:solidFill>
            <a:srgbClr val="FE0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1462978-69DB-4297-8399-FB33B48B1B61}"/>
              </a:ext>
            </a:extLst>
          </p:cNvPr>
          <p:cNvCxnSpPr/>
          <p:nvPr/>
        </p:nvCxnSpPr>
        <p:spPr>
          <a:xfrm flipV="1">
            <a:off x="4193459" y="3292440"/>
            <a:ext cx="311183" cy="58327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06483BB-54FB-4277-AF66-ADFF82E55D61}"/>
              </a:ext>
            </a:extLst>
          </p:cNvPr>
          <p:cNvCxnSpPr/>
          <p:nvPr/>
        </p:nvCxnSpPr>
        <p:spPr>
          <a:xfrm flipV="1">
            <a:off x="4232078" y="3292439"/>
            <a:ext cx="272564" cy="201547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A54A9A9-6C2E-45A8-B90C-7DD89810621E}"/>
              </a:ext>
            </a:extLst>
          </p:cNvPr>
          <p:cNvSpPr txBox="1"/>
          <p:nvPr/>
        </p:nvSpPr>
        <p:spPr>
          <a:xfrm>
            <a:off x="4510765" y="3275343"/>
            <a:ext cx="540468" cy="381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</a:t>
            </a:r>
            <a:r>
              <a:rPr lang="en-US" sz="1200" b="1" dirty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D1B291-D025-491A-8C05-AE55C014BC8E}"/>
              </a:ext>
            </a:extLst>
          </p:cNvPr>
          <p:cNvSpPr txBox="1"/>
          <p:nvPr/>
        </p:nvSpPr>
        <p:spPr>
          <a:xfrm>
            <a:off x="4098126" y="3911818"/>
            <a:ext cx="540468" cy="381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</a:t>
            </a:r>
            <a:r>
              <a:rPr lang="en-US" sz="1200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D9D8C2-6F66-4EBC-BDCF-0E8D60C806C4}"/>
              </a:ext>
            </a:extLst>
          </p:cNvPr>
          <p:cNvSpPr txBox="1"/>
          <p:nvPr/>
        </p:nvSpPr>
        <p:spPr>
          <a:xfrm>
            <a:off x="4294774" y="5117096"/>
            <a:ext cx="540468" cy="381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</a:t>
            </a:r>
            <a:r>
              <a:rPr lang="en-US" sz="1200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A09068D-FD3F-44DB-B56A-1ECA2FE41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134" y="3026449"/>
            <a:ext cx="1071473" cy="2808560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62ED5593-4B4F-4411-B267-BD2DBE9ECB12}"/>
              </a:ext>
            </a:extLst>
          </p:cNvPr>
          <p:cNvSpPr>
            <a:spLocks noChangeAspect="1"/>
          </p:cNvSpPr>
          <p:nvPr/>
        </p:nvSpPr>
        <p:spPr>
          <a:xfrm>
            <a:off x="10803664" y="3209770"/>
            <a:ext cx="250244" cy="250244"/>
          </a:xfrm>
          <a:prstGeom prst="ellipse">
            <a:avLst/>
          </a:prstGeom>
          <a:solidFill>
            <a:srgbClr val="FE0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F3C36F8-06C2-4171-B962-86EB9AF696D2}"/>
              </a:ext>
            </a:extLst>
          </p:cNvPr>
          <p:cNvSpPr>
            <a:spLocks noChangeAspect="1"/>
          </p:cNvSpPr>
          <p:nvPr/>
        </p:nvSpPr>
        <p:spPr>
          <a:xfrm>
            <a:off x="10492020" y="3791364"/>
            <a:ext cx="250244" cy="250244"/>
          </a:xfrm>
          <a:prstGeom prst="ellipse">
            <a:avLst/>
          </a:prstGeom>
          <a:solidFill>
            <a:srgbClr val="FE0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DFFC7A2-8A8C-403F-9682-B6E1765BFAA3}"/>
              </a:ext>
            </a:extLst>
          </p:cNvPr>
          <p:cNvSpPr>
            <a:spLocks noChangeAspect="1"/>
          </p:cNvSpPr>
          <p:nvPr/>
        </p:nvSpPr>
        <p:spPr>
          <a:xfrm>
            <a:off x="10521691" y="5221699"/>
            <a:ext cx="250244" cy="250244"/>
          </a:xfrm>
          <a:prstGeom prst="ellipse">
            <a:avLst/>
          </a:prstGeom>
          <a:solidFill>
            <a:srgbClr val="FE0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786D8C6-782A-4664-A847-4B6F4C5633EF}"/>
              </a:ext>
            </a:extLst>
          </p:cNvPr>
          <p:cNvCxnSpPr/>
          <p:nvPr/>
        </p:nvCxnSpPr>
        <p:spPr>
          <a:xfrm flipV="1">
            <a:off x="10614289" y="3331347"/>
            <a:ext cx="311183" cy="58327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3340591-7A50-43A1-BD9D-73B63BB5E59C}"/>
              </a:ext>
            </a:extLst>
          </p:cNvPr>
          <p:cNvCxnSpPr/>
          <p:nvPr/>
        </p:nvCxnSpPr>
        <p:spPr>
          <a:xfrm flipH="1" flipV="1">
            <a:off x="10614289" y="3914617"/>
            <a:ext cx="38619" cy="143220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812259C-C852-4482-BD31-9F5EC0C68D51}"/>
              </a:ext>
            </a:extLst>
          </p:cNvPr>
          <p:cNvSpPr txBox="1"/>
          <p:nvPr/>
        </p:nvSpPr>
        <p:spPr>
          <a:xfrm>
            <a:off x="10931595" y="3314250"/>
            <a:ext cx="540468" cy="381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</a:t>
            </a:r>
            <a:r>
              <a:rPr lang="en-US" sz="1200" b="1" dirty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3A13362-D88E-4B70-BEB2-73B88E6B4363}"/>
              </a:ext>
            </a:extLst>
          </p:cNvPr>
          <p:cNvSpPr txBox="1"/>
          <p:nvPr/>
        </p:nvSpPr>
        <p:spPr>
          <a:xfrm>
            <a:off x="10649846" y="3882727"/>
            <a:ext cx="540468" cy="381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</a:t>
            </a:r>
            <a:r>
              <a:rPr lang="en-US" sz="1200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D617030-3ECC-4595-A000-ABB5F2CFD380}"/>
              </a:ext>
            </a:extLst>
          </p:cNvPr>
          <p:cNvSpPr txBox="1"/>
          <p:nvPr/>
        </p:nvSpPr>
        <p:spPr>
          <a:xfrm>
            <a:off x="10715604" y="5156003"/>
            <a:ext cx="540468" cy="381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</a:t>
            </a:r>
            <a:r>
              <a:rPr lang="en-US" sz="1200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3">
                <a:extLst>
                  <a:ext uri="{FF2B5EF4-FFF2-40B4-BE49-F238E27FC236}">
                    <a16:creationId xmlns:a16="http://schemas.microsoft.com/office/drawing/2014/main" id="{F8BAC6AC-2A52-4F32-8E31-19F506C310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63106" y="2505075"/>
                <a:ext cx="3844811" cy="3684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r>
                  <a:rPr lang="en-US" dirty="0"/>
                  <a:t>Relative position to its </a:t>
                </a:r>
                <a:r>
                  <a:rPr lang="en-US" dirty="0">
                    <a:solidFill>
                      <a:srgbClr val="FF0000"/>
                    </a:solidFill>
                  </a:rPr>
                  <a:t>parent</a:t>
                </a:r>
                <a:r>
                  <a:rPr lang="en-US" dirty="0"/>
                  <a:t> joint.</a:t>
                </a:r>
              </a:p>
              <a:p>
                <a:endParaRPr lang="en-US" dirty="0"/>
              </a:p>
              <a:p>
                <a:r>
                  <a:rPr lang="en-US" dirty="0"/>
                  <a:t>Bone output: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𝑝𝑎𝑟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𝑝𝑎𝑟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Bone loss: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𝑝𝑎𝑟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𝑝𝑎𝑟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𝑔𝑡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||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Content Placeholder 3">
                <a:extLst>
                  <a:ext uri="{FF2B5EF4-FFF2-40B4-BE49-F238E27FC236}">
                    <a16:creationId xmlns:a16="http://schemas.microsoft.com/office/drawing/2014/main" id="{F8BAC6AC-2A52-4F32-8E31-19F506C31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106" y="2505075"/>
                <a:ext cx="3844811" cy="3684588"/>
              </a:xfrm>
              <a:prstGeom prst="rect">
                <a:avLst/>
              </a:prstGeom>
              <a:blipFill>
                <a:blip r:embed="rId5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33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Representation: Drawbacks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Joints independently estimated</a:t>
            </a:r>
          </a:p>
          <a:p>
            <a:endParaRPr lang="en-US" dirty="0"/>
          </a:p>
          <a:p>
            <a:r>
              <a:rPr lang="en-US" dirty="0"/>
              <a:t>Internal structure not exploited</a:t>
            </a:r>
          </a:p>
          <a:p>
            <a:endParaRPr lang="en-US" dirty="0"/>
          </a:p>
          <a:p>
            <a:r>
              <a:rPr lang="en-US" dirty="0"/>
              <a:t>Geometric constraint not satisfied</a:t>
            </a:r>
          </a:p>
          <a:p>
            <a:pPr lvl="1"/>
            <a:r>
              <a:rPr lang="en-US" dirty="0"/>
              <a:t>Bone length not constant</a:t>
            </a:r>
          </a:p>
          <a:p>
            <a:pPr lvl="1"/>
            <a:r>
              <a:rPr lang="en-US" dirty="0"/>
              <a:t>Joint angle may out of range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D353871-F2C9-48F8-9A04-49FF138A8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525" y="1825625"/>
            <a:ext cx="1670281" cy="427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3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Pose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Problem: localize key points of a person</a:t>
            </a:r>
          </a:p>
          <a:p>
            <a:endParaRPr lang="en-US" dirty="0"/>
          </a:p>
          <a:p>
            <a:r>
              <a:rPr lang="en-US" dirty="0"/>
              <a:t>Input: a single RGB image</a:t>
            </a:r>
          </a:p>
          <a:p>
            <a:endParaRPr lang="en-US" dirty="0"/>
          </a:p>
          <a:p>
            <a:r>
              <a:rPr lang="en-US" dirty="0"/>
              <a:t>Output: 2D or 3D key points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572" y="1391345"/>
            <a:ext cx="1493530" cy="14935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345" y="4599762"/>
            <a:ext cx="1947487" cy="19474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34" y="4697007"/>
            <a:ext cx="1619253" cy="1619253"/>
          </a:xfrm>
          <a:prstGeom prst="rect">
            <a:avLst/>
          </a:prstGeom>
        </p:spPr>
      </p:pic>
      <p:sp>
        <p:nvSpPr>
          <p:cNvPr id="20" name="Arrow: Right 19"/>
          <p:cNvSpPr/>
          <p:nvPr/>
        </p:nvSpPr>
        <p:spPr>
          <a:xfrm rot="5400000">
            <a:off x="8617312" y="3250422"/>
            <a:ext cx="438256" cy="402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/>
          <p:cNvSpPr/>
          <p:nvPr/>
        </p:nvSpPr>
        <p:spPr>
          <a:xfrm>
            <a:off x="8044906" y="3742655"/>
            <a:ext cx="1505196" cy="378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Pose Estimator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45147" y="2904697"/>
            <a:ext cx="2775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RGB Image (person centered)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7165150" y="6375381"/>
            <a:ext cx="1360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2D Key Points</a:t>
            </a:r>
            <a:endParaRPr lang="en-US" sz="1600" dirty="0"/>
          </a:p>
        </p:txBody>
      </p:sp>
      <p:sp>
        <p:nvSpPr>
          <p:cNvPr id="16" name="Arrow: Right 15"/>
          <p:cNvSpPr/>
          <p:nvPr/>
        </p:nvSpPr>
        <p:spPr>
          <a:xfrm rot="8227119">
            <a:off x="7982164" y="4203542"/>
            <a:ext cx="438256" cy="402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/>
          <p:cNvSpPr/>
          <p:nvPr/>
        </p:nvSpPr>
        <p:spPr>
          <a:xfrm rot="2211118">
            <a:off x="9178924" y="4184570"/>
            <a:ext cx="438256" cy="402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310411" y="6372800"/>
            <a:ext cx="1641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3D Key Points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3108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/>
      <p:bldP spid="25" grpId="0"/>
      <p:bldP spid="16" grpId="0" animBg="1"/>
      <p:bldP spid="17" grpId="0" animBg="1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71563004-F156-43A8-AB6C-A72656509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525" y="1821194"/>
            <a:ext cx="1673739" cy="4288752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EEAA220-FC2C-4116-AA74-12CE43058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1820"/>
              </p:ext>
            </p:extLst>
          </p:nvPr>
        </p:nvGraphicFramePr>
        <p:xfrm>
          <a:off x="7250758" y="2747801"/>
          <a:ext cx="4865438" cy="280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0985">
                  <a:extLst>
                    <a:ext uri="{9D8B030D-6E8A-4147-A177-3AD203B41FA5}">
                      <a16:colId xmlns:a16="http://schemas.microsoft.com/office/drawing/2014/main" val="803235569"/>
                    </a:ext>
                  </a:extLst>
                </a:gridCol>
                <a:gridCol w="1719943">
                  <a:extLst>
                    <a:ext uri="{9D8B030D-6E8A-4147-A177-3AD203B41FA5}">
                      <a16:colId xmlns:a16="http://schemas.microsoft.com/office/drawing/2014/main" val="1239830492"/>
                    </a:ext>
                  </a:extLst>
                </a:gridCol>
                <a:gridCol w="1894510">
                  <a:extLst>
                    <a:ext uri="{9D8B030D-6E8A-4147-A177-3AD203B41FA5}">
                      <a16:colId xmlns:a16="http://schemas.microsoft.com/office/drawing/2014/main" val="3254094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7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56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/>
                        <a:t>Joint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Absolute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Mean per joint position error.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201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/>
                        <a:t>Bone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Relative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Mean per bone position error.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170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/>
                        <a:t>Bone </a:t>
                      </a:r>
                      <a:r>
                        <a:rPr lang="en-US" sz="1700" dirty="0" err="1"/>
                        <a:t>Std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dirty="0"/>
                        <a:t>Physical validity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Bone length standard deviation.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753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/>
                        <a:t>Illegal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dirty="0"/>
                        <a:t>Physical validity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Percentage of illegal joint angle.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67971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783751" y="6176963"/>
            <a:ext cx="399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Standard deviation</a:t>
            </a:r>
            <a:r>
              <a:rPr lang="en-US" sz="1600" dirty="0"/>
              <a:t> of </a:t>
            </a:r>
            <a:r>
              <a:rPr lang="en-US" sz="1600" dirty="0">
                <a:solidFill>
                  <a:srgbClr val="0000CC"/>
                </a:solidFill>
              </a:rPr>
              <a:t>bones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FF00FF"/>
                </a:solidFill>
              </a:rPr>
              <a:t>joints</a:t>
            </a:r>
            <a:r>
              <a:rPr lang="en-US" sz="1600" dirty="0"/>
              <a:t> for the 3D Human3.6M dataset and 2D MPII dataset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093" y="1587338"/>
            <a:ext cx="3449707" cy="21735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293" y="3862388"/>
            <a:ext cx="3358847" cy="2157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Representation: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61440" cy="4841182"/>
          </a:xfrm>
        </p:spPr>
        <p:txBody>
          <a:bodyPr>
            <a:normAutofit/>
          </a:bodyPr>
          <a:lstStyle/>
          <a:p>
            <a:r>
              <a:rPr lang="en-US" dirty="0"/>
              <a:t>Joints are connected in a </a:t>
            </a:r>
            <a:r>
              <a:rPr lang="en-US" dirty="0">
                <a:solidFill>
                  <a:srgbClr val="FF0000"/>
                </a:solidFill>
              </a:rPr>
              <a:t>tree structure</a:t>
            </a:r>
            <a:endParaRPr lang="en-US" dirty="0"/>
          </a:p>
          <a:p>
            <a:endParaRPr lang="en-US" dirty="0"/>
          </a:p>
          <a:p>
            <a:r>
              <a:rPr lang="en-US" dirty="0"/>
              <a:t>Bones are </a:t>
            </a:r>
            <a:r>
              <a:rPr lang="en-US" dirty="0">
                <a:solidFill>
                  <a:srgbClr val="FF0000"/>
                </a:solidFill>
              </a:rPr>
              <a:t>primitive</a:t>
            </a:r>
            <a:r>
              <a:rPr lang="en-US" dirty="0"/>
              <a:t> units and </a:t>
            </a:r>
            <a:r>
              <a:rPr lang="en-US" dirty="0">
                <a:solidFill>
                  <a:srgbClr val="FF0000"/>
                </a:solidFill>
              </a:rPr>
              <a:t>local</a:t>
            </a:r>
            <a:endParaRPr lang="en-US" dirty="0"/>
          </a:p>
          <a:p>
            <a:endParaRPr lang="en-US" dirty="0"/>
          </a:p>
          <a:p>
            <a:pPr marL="365760"/>
            <a:r>
              <a:rPr lang="en-US" sz="2400" dirty="0"/>
              <a:t>Significantly </a:t>
            </a:r>
            <a:r>
              <a:rPr lang="en-US" sz="2400" dirty="0">
                <a:solidFill>
                  <a:srgbClr val="FF0000"/>
                </a:solidFill>
              </a:rPr>
              <a:t>smaller variance</a:t>
            </a:r>
            <a:r>
              <a:rPr lang="en-US" sz="2400" dirty="0"/>
              <a:t> in targets</a:t>
            </a:r>
          </a:p>
          <a:p>
            <a:pPr marL="365760"/>
            <a:endParaRPr lang="en-US" sz="2400" dirty="0"/>
          </a:p>
          <a:p>
            <a:pPr marL="365760"/>
            <a:r>
              <a:rPr lang="en-US" sz="2400" dirty="0">
                <a:solidFill>
                  <a:srgbClr val="FF0000"/>
                </a:solidFill>
              </a:rPr>
              <a:t>Application</a:t>
            </a:r>
            <a:r>
              <a:rPr lang="en-US" sz="2400" dirty="0"/>
              <a:t> convenience: local motion is enough</a:t>
            </a:r>
          </a:p>
          <a:p>
            <a:pPr marL="365760"/>
            <a:endParaRPr lang="en-US" sz="2400" dirty="0"/>
          </a:p>
          <a:p>
            <a:pPr marL="365760"/>
            <a:r>
              <a:rPr lang="en-US" sz="2400" dirty="0">
                <a:solidFill>
                  <a:srgbClr val="FF0000"/>
                </a:solidFill>
              </a:rPr>
              <a:t>Geometric constraint</a:t>
            </a:r>
            <a:r>
              <a:rPr lang="en-US" sz="2400" dirty="0"/>
              <a:t> better satisfied </a:t>
            </a:r>
          </a:p>
          <a:p>
            <a:pPr marL="365760" indent="0">
              <a:buNone/>
            </a:pPr>
            <a:r>
              <a:rPr lang="en-US" sz="2400" dirty="0"/>
              <a:t>      (New evaluation </a:t>
            </a:r>
            <a:r>
              <a:rPr lang="en-US" altLang="zh-CN" sz="2400" dirty="0"/>
              <a:t>m</a:t>
            </a:r>
            <a:r>
              <a:rPr lang="en-US" sz="2400" dirty="0"/>
              <a:t>etrics)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3458" y="1884894"/>
            <a:ext cx="1342412" cy="38214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51115" y="5807852"/>
            <a:ext cx="1613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Gesture: Pointing</a:t>
            </a:r>
            <a:endParaRPr lang="en-US" sz="1600" dirty="0"/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H="1" flipV="1">
            <a:off x="9163336" y="2032004"/>
            <a:ext cx="495949" cy="43815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684488" y="6126787"/>
            <a:ext cx="2000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Direction of forearm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E22138-2BB8-4C75-9BD3-1A6321EBAB41}"/>
              </a:ext>
            </a:extLst>
          </p:cNvPr>
          <p:cNvCxnSpPr/>
          <p:nvPr/>
        </p:nvCxnSpPr>
        <p:spPr>
          <a:xfrm>
            <a:off x="7244448" y="4263186"/>
            <a:ext cx="4868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D012BD7-506D-4D1B-8B8F-55416287C80A}"/>
              </a:ext>
            </a:extLst>
          </p:cNvPr>
          <p:cNvCxnSpPr/>
          <p:nvPr/>
        </p:nvCxnSpPr>
        <p:spPr>
          <a:xfrm>
            <a:off x="7245084" y="4881672"/>
            <a:ext cx="4868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251C7BE-B870-477A-B98F-55066D26899E}"/>
              </a:ext>
            </a:extLst>
          </p:cNvPr>
          <p:cNvCxnSpPr/>
          <p:nvPr/>
        </p:nvCxnSpPr>
        <p:spPr>
          <a:xfrm>
            <a:off x="7244448" y="5494076"/>
            <a:ext cx="4868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60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4" grpId="0"/>
      <p:bldP spid="14" grpId="1"/>
      <p:bldP spid="2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9ABC8-77E4-4595-83F4-626A6F5AB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Bone Loss Only: Drawback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6997C1-2FB4-4D70-B9D9-F5EB0C5942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073185" cy="490991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Joint location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𝑎𝑛𝑘𝑙𝑒</m:t>
                    </m:r>
                  </m:oMath>
                </a14:m>
                <a:r>
                  <a:rPr lang="en-US" dirty="0"/>
                  <a:t> is a summation of thigh and shin: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Joint error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𝑎𝑛𝑘𝑙𝑒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2,0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2,0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𝑔𝑡</m:t>
                            </m:r>
                          </m:sup>
                        </m:sSub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||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𝑔𝑡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𝑔𝑡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||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||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2,1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2,1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𝑔𝑡</m:t>
                                </m:r>
                              </m:sup>
                            </m:sSubSup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𝑔𝑡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||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r>
                  <a:rPr lang="en-US" dirty="0"/>
                  <a:t>Errors in bones </a:t>
                </a:r>
                <a:r>
                  <a:rPr lang="en-US" dirty="0">
                    <a:solidFill>
                      <a:srgbClr val="FF0000"/>
                    </a:solidFill>
                  </a:rPr>
                  <a:t>propagate</a:t>
                </a:r>
                <a:r>
                  <a:rPr lang="en-US" dirty="0"/>
                  <a:t> to joints along the kinematic tree</a:t>
                </a:r>
              </a:p>
              <a:p>
                <a:endParaRPr lang="en-US" dirty="0"/>
              </a:p>
              <a:p>
                <a:r>
                  <a:rPr lang="en-US" dirty="0"/>
                  <a:t>Large errors for joints at the far end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6997C1-2FB4-4D70-B9D9-F5EB0C5942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073185" cy="4909912"/>
              </a:xfrm>
              <a:blipFill>
                <a:blip r:embed="rId3"/>
                <a:stretch>
                  <a:fillRect l="-1057" t="-2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25">
            <a:extLst>
              <a:ext uri="{FF2B5EF4-FFF2-40B4-BE49-F238E27FC236}">
                <a16:creationId xmlns:a16="http://schemas.microsoft.com/office/drawing/2014/main" id="{7D0BF75E-D9A2-4509-821A-F49F4FD01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404" y="1616057"/>
            <a:ext cx="1407801" cy="369014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65EDA50-65E7-417D-B99F-58DCBB532CBA}"/>
              </a:ext>
            </a:extLst>
          </p:cNvPr>
          <p:cNvSpPr>
            <a:spLocks noChangeAspect="1"/>
          </p:cNvSpPr>
          <p:nvPr/>
        </p:nvSpPr>
        <p:spPr>
          <a:xfrm>
            <a:off x="10608840" y="1934668"/>
            <a:ext cx="262567" cy="262567"/>
          </a:xfrm>
          <a:prstGeom prst="ellipse">
            <a:avLst/>
          </a:prstGeom>
          <a:solidFill>
            <a:srgbClr val="FE0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BD3A8D-9B66-49CC-B011-8FD23FF6DB8C}"/>
              </a:ext>
            </a:extLst>
          </p:cNvPr>
          <p:cNvSpPr>
            <a:spLocks noChangeAspect="1"/>
          </p:cNvSpPr>
          <p:nvPr/>
        </p:nvSpPr>
        <p:spPr>
          <a:xfrm>
            <a:off x="10184239" y="2576337"/>
            <a:ext cx="262567" cy="262567"/>
          </a:xfrm>
          <a:prstGeom prst="ellipse">
            <a:avLst/>
          </a:prstGeom>
          <a:solidFill>
            <a:srgbClr val="FE0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A49A2E6-5786-4B50-B17A-773F10F37DA9}"/>
              </a:ext>
            </a:extLst>
          </p:cNvPr>
          <p:cNvSpPr>
            <a:spLocks noChangeAspect="1"/>
          </p:cNvSpPr>
          <p:nvPr/>
        </p:nvSpPr>
        <p:spPr>
          <a:xfrm>
            <a:off x="10267447" y="4365679"/>
            <a:ext cx="262567" cy="262567"/>
          </a:xfrm>
          <a:prstGeom prst="ellipse">
            <a:avLst/>
          </a:prstGeom>
          <a:solidFill>
            <a:srgbClr val="FE0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17D023-81E7-4283-B150-8D3B8CA31533}"/>
              </a:ext>
            </a:extLst>
          </p:cNvPr>
          <p:cNvCxnSpPr/>
          <p:nvPr/>
        </p:nvCxnSpPr>
        <p:spPr>
          <a:xfrm flipH="1" flipV="1">
            <a:off x="10315522" y="2707620"/>
            <a:ext cx="83208" cy="17893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846C34-7353-49C3-8625-BB7F3601762B}"/>
                  </a:ext>
                </a:extLst>
              </p:cNvPr>
              <p:cNvSpPr txBox="1"/>
              <p:nvPr/>
            </p:nvSpPr>
            <p:spPr>
              <a:xfrm>
                <a:off x="10156576" y="1662865"/>
                <a:ext cx="670630" cy="418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𝑔𝑡</m:t>
                          </m:r>
                        </m:sup>
                      </m:sSubSup>
                    </m:oMath>
                  </m:oMathPara>
                </a14:m>
                <a:endParaRPr lang="en-US" b="1" baseline="30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846C34-7353-49C3-8625-BB7F36017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576" y="1662865"/>
                <a:ext cx="670630" cy="418384"/>
              </a:xfrm>
              <a:prstGeom prst="rect">
                <a:avLst/>
              </a:prstGeom>
              <a:blipFill>
                <a:blip r:embed="rId5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80E4F2-C7DA-4CF1-A49B-088BAB719148}"/>
              </a:ext>
            </a:extLst>
          </p:cNvPr>
          <p:cNvCxnSpPr/>
          <p:nvPr/>
        </p:nvCxnSpPr>
        <p:spPr>
          <a:xfrm flipV="1">
            <a:off x="10315522" y="2065951"/>
            <a:ext cx="424601" cy="64167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7D616F01-752E-4C87-B950-F6A42ED73D78}"/>
              </a:ext>
            </a:extLst>
          </p:cNvPr>
          <p:cNvSpPr>
            <a:spLocks noChangeAspect="1"/>
          </p:cNvSpPr>
          <p:nvPr/>
        </p:nvSpPr>
        <p:spPr>
          <a:xfrm>
            <a:off x="9413678" y="5389169"/>
            <a:ext cx="262567" cy="262567"/>
          </a:xfrm>
          <a:prstGeom prst="ellipse">
            <a:avLst/>
          </a:prstGeom>
          <a:solidFill>
            <a:srgbClr val="FE0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D36A7B-0D34-45E0-9E3C-20ACBDD24348}"/>
              </a:ext>
            </a:extLst>
          </p:cNvPr>
          <p:cNvSpPr txBox="1"/>
          <p:nvPr/>
        </p:nvSpPr>
        <p:spPr>
          <a:xfrm>
            <a:off x="9785758" y="5335786"/>
            <a:ext cx="208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Ground truth joint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5A2EB2A-0496-4573-BE0E-A9EFB078C622}"/>
              </a:ext>
            </a:extLst>
          </p:cNvPr>
          <p:cNvCxnSpPr/>
          <p:nvPr/>
        </p:nvCxnSpPr>
        <p:spPr>
          <a:xfrm>
            <a:off x="9328632" y="5921109"/>
            <a:ext cx="485701" cy="376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738F603-F5EF-4E50-BE35-0E89903EDDEB}"/>
              </a:ext>
            </a:extLst>
          </p:cNvPr>
          <p:cNvSpPr txBox="1"/>
          <p:nvPr/>
        </p:nvSpPr>
        <p:spPr>
          <a:xfrm>
            <a:off x="9785758" y="5736443"/>
            <a:ext cx="208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Ground truth bone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A7FC92F-898B-4DD9-B233-DA7F260BF632}"/>
              </a:ext>
            </a:extLst>
          </p:cNvPr>
          <p:cNvCxnSpPr/>
          <p:nvPr/>
        </p:nvCxnSpPr>
        <p:spPr>
          <a:xfrm flipV="1">
            <a:off x="10605396" y="2065951"/>
            <a:ext cx="146245" cy="1168479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52E4A0B-7A26-4E60-BE0E-9245C46BBB59}"/>
              </a:ext>
            </a:extLst>
          </p:cNvPr>
          <p:cNvCxnSpPr/>
          <p:nvPr/>
        </p:nvCxnSpPr>
        <p:spPr>
          <a:xfrm>
            <a:off x="9334347" y="6326587"/>
            <a:ext cx="485701" cy="3767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86507A1-A54D-4C39-A16B-01F1E6A5FB9E}"/>
              </a:ext>
            </a:extLst>
          </p:cNvPr>
          <p:cNvSpPr txBox="1"/>
          <p:nvPr/>
        </p:nvSpPr>
        <p:spPr>
          <a:xfrm>
            <a:off x="9785758" y="6148609"/>
            <a:ext cx="208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Estimated bone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18B345-EB23-47BF-AEC5-4783F63F7E1C}"/>
                  </a:ext>
                </a:extLst>
              </p:cNvPr>
              <p:cNvSpPr txBox="1"/>
              <p:nvPr/>
            </p:nvSpPr>
            <p:spPr>
              <a:xfrm>
                <a:off x="9785758" y="2361886"/>
                <a:ext cx="670630" cy="428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𝑔𝑡</m:t>
                          </m:r>
                        </m:sup>
                      </m:sSubSup>
                    </m:oMath>
                  </m:oMathPara>
                </a14:m>
                <a:endParaRPr lang="en-US" b="1" baseline="30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18B345-EB23-47BF-AEC5-4783F63F7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758" y="2361886"/>
                <a:ext cx="670630" cy="428900"/>
              </a:xfrm>
              <a:prstGeom prst="rect">
                <a:avLst/>
              </a:prstGeom>
              <a:blipFill>
                <a:blip r:embed="rId6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73062C-B43B-496D-ACBC-4A7FDE06EDD1}"/>
                  </a:ext>
                </a:extLst>
              </p:cNvPr>
              <p:cNvSpPr txBox="1"/>
              <p:nvPr/>
            </p:nvSpPr>
            <p:spPr>
              <a:xfrm>
                <a:off x="9813932" y="4199346"/>
                <a:ext cx="670630" cy="428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𝑔𝑡</m:t>
                          </m:r>
                        </m:sup>
                      </m:sSubSup>
                    </m:oMath>
                  </m:oMathPara>
                </a14:m>
                <a:endParaRPr lang="en-US" b="1" baseline="30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73062C-B43B-496D-ACBC-4A7FDE06E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3932" y="4199346"/>
                <a:ext cx="670630" cy="428900"/>
              </a:xfrm>
              <a:prstGeom prst="rect">
                <a:avLst/>
              </a:prstGeom>
              <a:blipFill>
                <a:blip r:embed="rId7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9DED172-9774-45A0-B0E7-6DC4CAB44F0C}"/>
                  </a:ext>
                </a:extLst>
              </p:cNvPr>
              <p:cNvSpPr txBox="1"/>
              <p:nvPr/>
            </p:nvSpPr>
            <p:spPr>
              <a:xfrm>
                <a:off x="10550648" y="2927024"/>
                <a:ext cx="670630" cy="397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lang="en-US" b="1" baseline="30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9DED172-9774-45A0-B0E7-6DC4CAB44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0648" y="2927024"/>
                <a:ext cx="670630" cy="397032"/>
              </a:xfrm>
              <a:prstGeom prst="rect">
                <a:avLst/>
              </a:prstGeom>
              <a:blipFill>
                <a:blip r:embed="rId8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BD826B1-02D5-4B8E-A377-FABE2258C637}"/>
                  </a:ext>
                </a:extLst>
              </p:cNvPr>
              <p:cNvSpPr txBox="1"/>
              <p:nvPr/>
            </p:nvSpPr>
            <p:spPr>
              <a:xfrm>
                <a:off x="10728471" y="4853576"/>
                <a:ext cx="670630" cy="397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en-US" b="1" baseline="30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BD826B1-02D5-4B8E-A377-FABE2258C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8471" y="4853576"/>
                <a:ext cx="670630" cy="397545"/>
              </a:xfrm>
              <a:prstGeom prst="rect">
                <a:avLst/>
              </a:prstGeom>
              <a:blipFill>
                <a:blip r:embed="rId9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D0A730A-8C05-4CFA-B2E9-839699B6F493}"/>
              </a:ext>
            </a:extLst>
          </p:cNvPr>
          <p:cNvCxnSpPr>
            <a:cxnSpLocks/>
          </p:cNvCxnSpPr>
          <p:nvPr/>
        </p:nvCxnSpPr>
        <p:spPr>
          <a:xfrm flipH="1" flipV="1">
            <a:off x="10605396" y="3234430"/>
            <a:ext cx="547985" cy="1767338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4779D20-7FC5-4D33-A727-1206F47AD5FE}"/>
              </a:ext>
            </a:extLst>
          </p:cNvPr>
          <p:cNvSpPr txBox="1"/>
          <p:nvPr/>
        </p:nvSpPr>
        <p:spPr>
          <a:xfrm>
            <a:off x="3867824" y="4720992"/>
            <a:ext cx="1608366" cy="366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Error in shin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F6D870-E80F-487D-96D5-4C2F325DA466}"/>
              </a:ext>
            </a:extLst>
          </p:cNvPr>
          <p:cNvSpPr/>
          <p:nvPr/>
        </p:nvSpPr>
        <p:spPr>
          <a:xfrm>
            <a:off x="4460917" y="2477927"/>
            <a:ext cx="835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bone 2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034D6C3-91B1-4355-A239-2571632D130F}"/>
              </a:ext>
            </a:extLst>
          </p:cNvPr>
          <p:cNvSpPr/>
          <p:nvPr/>
        </p:nvSpPr>
        <p:spPr>
          <a:xfrm>
            <a:off x="5487371" y="2477927"/>
            <a:ext cx="835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bone 1</a:t>
            </a:r>
            <a:endParaRPr lang="en-US" dirty="0"/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AE0EB3CA-0AB4-42BD-96BE-703F64486DB3}"/>
              </a:ext>
            </a:extLst>
          </p:cNvPr>
          <p:cNvSpPr/>
          <p:nvPr/>
        </p:nvSpPr>
        <p:spPr>
          <a:xfrm rot="5400000">
            <a:off x="4527991" y="3724111"/>
            <a:ext cx="288032" cy="183048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F3D66F-31A2-4A32-9FC9-1E3031DDB862}"/>
              </a:ext>
            </a:extLst>
          </p:cNvPr>
          <p:cNvSpPr txBox="1"/>
          <p:nvPr/>
        </p:nvSpPr>
        <p:spPr>
          <a:xfrm>
            <a:off x="6061945" y="4720992"/>
            <a:ext cx="1608366" cy="366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Error in thigh</a:t>
            </a:r>
            <a:endParaRPr lang="en-US" dirty="0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97F3F28E-B3D7-4D9A-AF3B-EB95BE7B1942}"/>
              </a:ext>
            </a:extLst>
          </p:cNvPr>
          <p:cNvSpPr/>
          <p:nvPr/>
        </p:nvSpPr>
        <p:spPr>
          <a:xfrm rot="5400000">
            <a:off x="6722112" y="3724111"/>
            <a:ext cx="288032" cy="183048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1F18C28-1D6E-48AF-B3C8-03131C2E82C7}"/>
              </a:ext>
            </a:extLst>
          </p:cNvPr>
          <p:cNvCxnSpPr>
            <a:cxnSpLocks/>
          </p:cNvCxnSpPr>
          <p:nvPr/>
        </p:nvCxnSpPr>
        <p:spPr>
          <a:xfrm>
            <a:off x="1183821" y="3731079"/>
            <a:ext cx="23352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2895C83-7A71-4548-8A70-87F2E2D698F8}"/>
              </a:ext>
            </a:extLst>
          </p:cNvPr>
          <p:cNvCxnSpPr/>
          <p:nvPr/>
        </p:nvCxnSpPr>
        <p:spPr>
          <a:xfrm>
            <a:off x="3717973" y="5093181"/>
            <a:ext cx="186145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D93B393-1CEB-43A9-9655-E6EEBA6B1E49}"/>
              </a:ext>
            </a:extLst>
          </p:cNvPr>
          <p:cNvCxnSpPr/>
          <p:nvPr/>
        </p:nvCxnSpPr>
        <p:spPr>
          <a:xfrm>
            <a:off x="5950887" y="5087738"/>
            <a:ext cx="186145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57840598-CD01-4D6F-8179-CE0AD8248AE2}"/>
              </a:ext>
            </a:extLst>
          </p:cNvPr>
          <p:cNvSpPr/>
          <p:nvPr/>
        </p:nvSpPr>
        <p:spPr>
          <a:xfrm>
            <a:off x="10751641" y="4628246"/>
            <a:ext cx="694154" cy="7075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AE8C96-6081-4740-9697-56BF740C505C}"/>
              </a:ext>
            </a:extLst>
          </p:cNvPr>
          <p:cNvSpPr/>
          <p:nvPr/>
        </p:nvSpPr>
        <p:spPr>
          <a:xfrm>
            <a:off x="10849013" y="1887907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Hip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86649EE-8C8B-402D-A4D4-E8E222DE14A5}"/>
              </a:ext>
            </a:extLst>
          </p:cNvPr>
          <p:cNvSpPr/>
          <p:nvPr/>
        </p:nvSpPr>
        <p:spPr>
          <a:xfrm>
            <a:off x="10409595" y="2573671"/>
            <a:ext cx="653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Knee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03A8019-49EC-4243-BDDD-9DE9F167CA15}"/>
              </a:ext>
            </a:extLst>
          </p:cNvPr>
          <p:cNvSpPr/>
          <p:nvPr/>
        </p:nvSpPr>
        <p:spPr>
          <a:xfrm>
            <a:off x="10493173" y="4278161"/>
            <a:ext cx="71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Ankle</a:t>
            </a:r>
          </a:p>
        </p:txBody>
      </p:sp>
    </p:spTree>
    <p:extLst>
      <p:ext uri="{BB962C8B-B14F-4D97-AF65-F5344CB8AC3E}">
        <p14:creationId xmlns:p14="http://schemas.microsoft.com/office/powerpoint/2010/main" val="205552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1" grpId="0" animBg="1"/>
      <p:bldP spid="12" grpId="0"/>
      <p:bldP spid="14" grpId="0"/>
      <p:bldP spid="17" grpId="0"/>
      <p:bldP spid="18" grpId="0"/>
      <p:bldP spid="19" grpId="0"/>
      <p:bldP spid="20" grpId="0"/>
      <p:bldP spid="21" grpId="0"/>
      <p:bldP spid="28" grpId="0"/>
      <p:bldP spid="32" grpId="0"/>
      <p:bldP spid="33" grpId="0"/>
      <p:bldP spid="34" grpId="0" animBg="1"/>
      <p:bldP spid="35" grpId="0"/>
      <p:bldP spid="36" grpId="0" animBg="1"/>
      <p:bldP spid="23" grpId="0" animBg="1"/>
      <p:bldP spid="25" grpId="0"/>
      <p:bldP spid="25" grpId="1"/>
      <p:bldP spid="37" grpId="0"/>
      <p:bldP spid="37" grpId="1"/>
      <p:bldP spid="41" grpId="0"/>
      <p:bldP spid="4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8B19-DB0D-40E1-A177-D42E39693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1C2D8-EBC8-43BB-8DC9-39F0F60B8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20004"/>
          </a:xfrm>
        </p:spPr>
        <p:txBody>
          <a:bodyPr/>
          <a:lstStyle/>
          <a:p>
            <a:r>
              <a:rPr lang="en-US" dirty="0"/>
              <a:t>Besides </a:t>
            </a:r>
            <a:r>
              <a:rPr lang="en-US" dirty="0">
                <a:solidFill>
                  <a:srgbClr val="FF0000"/>
                </a:solidFill>
              </a:rPr>
              <a:t>local</a:t>
            </a:r>
            <a:r>
              <a:rPr lang="en-US" dirty="0"/>
              <a:t> bone loss only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Long-range </a:t>
            </a:r>
            <a:r>
              <a:rPr lang="en-US" dirty="0"/>
              <a:t>losses should also be considered and </a:t>
            </a:r>
            <a:r>
              <a:rPr lang="en-US" dirty="0">
                <a:solidFill>
                  <a:srgbClr val="FF0000"/>
                </a:solidFill>
              </a:rPr>
              <a:t>balanced</a:t>
            </a:r>
            <a:r>
              <a:rPr lang="en-US" dirty="0"/>
              <a:t> over the intermediate bones.</a:t>
            </a:r>
          </a:p>
        </p:txBody>
      </p:sp>
    </p:spTree>
    <p:extLst>
      <p:ext uri="{BB962C8B-B14F-4D97-AF65-F5344CB8AC3E}">
        <p14:creationId xmlns:p14="http://schemas.microsoft.com/office/powerpoint/2010/main" val="1050307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Joint Loss to Bone Outputs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4"/>
                <a:ext cx="6013452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Bone output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𝑝𝑎𝑟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𝑝𝑎𝑟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rgbClr val="FFC000"/>
                    </a:solidFill>
                  </a:rPr>
                  <a:t>Bone loss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𝑝𝑎𝑟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𝑝𝑎𝑟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𝑔𝑡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||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Add </a:t>
                </a:r>
                <a:r>
                  <a:rPr lang="en-US" dirty="0">
                    <a:solidFill>
                      <a:srgbClr val="FFC000"/>
                    </a:solidFill>
                  </a:rPr>
                  <a:t>joint loss</a:t>
                </a:r>
                <a:r>
                  <a:rPr lang="en-US" dirty="0"/>
                  <a:t> to </a:t>
                </a:r>
                <a:r>
                  <a:rPr lang="en-US" dirty="0">
                    <a:solidFill>
                      <a:srgbClr val="0070C0"/>
                    </a:solidFill>
                  </a:rPr>
                  <a:t>bone output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𝑔𝑡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||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US" dirty="0"/>
                  <a:t> is a summation of the bones along the </a:t>
                </a:r>
                <a:r>
                  <a:rPr lang="en-US" dirty="0">
                    <a:solidFill>
                      <a:srgbClr val="00B050"/>
                    </a:solidFill>
                  </a:rPr>
                  <a:t>kinematic tree path</a:t>
                </a:r>
                <a:r>
                  <a:rPr lang="en-US" altLang="zh-CN" dirty="0"/>
                  <a:t>.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4"/>
                <a:ext cx="6013452" cy="5032375"/>
              </a:xfrm>
              <a:blipFill>
                <a:blip r:embed="rId3"/>
                <a:stretch>
                  <a:fillRect l="-1826" t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>
            <a:spLocks noChangeAspect="1"/>
          </p:cNvSpPr>
          <p:nvPr/>
        </p:nvSpPr>
        <p:spPr>
          <a:xfrm>
            <a:off x="8736445" y="4260739"/>
            <a:ext cx="250244" cy="2502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8736445" y="5117347"/>
            <a:ext cx="250244" cy="2502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8742067" y="6229561"/>
            <a:ext cx="250244" cy="2502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9857222" y="4260739"/>
            <a:ext cx="250244" cy="2502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9857222" y="5117347"/>
            <a:ext cx="250244" cy="2502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9857559" y="6229561"/>
            <a:ext cx="250244" cy="2502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9309883" y="3808684"/>
            <a:ext cx="250244" cy="2502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9309883" y="2798537"/>
            <a:ext cx="250244" cy="2502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9315033" y="2280011"/>
            <a:ext cx="250244" cy="2502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9312458" y="1671638"/>
            <a:ext cx="250244" cy="2502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8621068" y="2700280"/>
            <a:ext cx="250244" cy="2502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7970946" y="3275307"/>
            <a:ext cx="250244" cy="2502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9964349" y="2700280"/>
            <a:ext cx="250244" cy="2502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0615188" y="3270476"/>
            <a:ext cx="250244" cy="2502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cxnSp>
        <p:nvCxnSpPr>
          <p:cNvPr id="18" name="Straight Arrow Connector 17"/>
          <p:cNvCxnSpPr>
            <a:stCxn id="6" idx="0"/>
            <a:endCxn id="5" idx="4"/>
          </p:cNvCxnSpPr>
          <p:nvPr/>
        </p:nvCxnSpPr>
        <p:spPr>
          <a:xfrm flipH="1" flipV="1">
            <a:off x="8861567" y="5367591"/>
            <a:ext cx="5622" cy="861970"/>
          </a:xfrm>
          <a:prstGeom prst="straightConnector1">
            <a:avLst/>
          </a:prstGeom>
          <a:ln w="857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0"/>
            <a:endCxn id="8" idx="4"/>
          </p:cNvCxnSpPr>
          <p:nvPr/>
        </p:nvCxnSpPr>
        <p:spPr>
          <a:xfrm flipH="1" flipV="1">
            <a:off x="9982344" y="5367591"/>
            <a:ext cx="337" cy="861970"/>
          </a:xfrm>
          <a:prstGeom prst="straightConnector1">
            <a:avLst/>
          </a:prstGeom>
          <a:ln w="857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0"/>
            <a:endCxn id="7" idx="4"/>
          </p:cNvCxnSpPr>
          <p:nvPr/>
        </p:nvCxnSpPr>
        <p:spPr>
          <a:xfrm flipV="1">
            <a:off x="9982344" y="4510983"/>
            <a:ext cx="0" cy="606364"/>
          </a:xfrm>
          <a:prstGeom prst="straightConnector1">
            <a:avLst/>
          </a:prstGeom>
          <a:ln w="857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0"/>
            <a:endCxn id="4" idx="4"/>
          </p:cNvCxnSpPr>
          <p:nvPr/>
        </p:nvCxnSpPr>
        <p:spPr>
          <a:xfrm flipV="1">
            <a:off x="8861567" y="4510983"/>
            <a:ext cx="0" cy="606364"/>
          </a:xfrm>
          <a:prstGeom prst="straightConnector1">
            <a:avLst/>
          </a:prstGeom>
          <a:ln w="857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0"/>
            <a:endCxn id="10" idx="2"/>
          </p:cNvCxnSpPr>
          <p:nvPr/>
        </p:nvCxnSpPr>
        <p:spPr>
          <a:xfrm flipV="1">
            <a:off x="8861567" y="3933806"/>
            <a:ext cx="448316" cy="326933"/>
          </a:xfrm>
          <a:prstGeom prst="straightConnector1">
            <a:avLst/>
          </a:prstGeom>
          <a:ln w="857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0"/>
            <a:endCxn id="10" idx="6"/>
          </p:cNvCxnSpPr>
          <p:nvPr/>
        </p:nvCxnSpPr>
        <p:spPr>
          <a:xfrm flipH="1" flipV="1">
            <a:off x="9560127" y="3933806"/>
            <a:ext cx="422217" cy="326933"/>
          </a:xfrm>
          <a:prstGeom prst="straightConnector1">
            <a:avLst/>
          </a:prstGeom>
          <a:ln w="857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4"/>
            <a:endCxn id="10" idx="0"/>
          </p:cNvCxnSpPr>
          <p:nvPr/>
        </p:nvCxnSpPr>
        <p:spPr>
          <a:xfrm>
            <a:off x="9435005" y="3048781"/>
            <a:ext cx="0" cy="759903"/>
          </a:xfrm>
          <a:prstGeom prst="straightConnector1">
            <a:avLst/>
          </a:prstGeom>
          <a:ln w="857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4"/>
            <a:endCxn id="11" idx="0"/>
          </p:cNvCxnSpPr>
          <p:nvPr/>
        </p:nvCxnSpPr>
        <p:spPr>
          <a:xfrm flipH="1">
            <a:off x="9435005" y="2530255"/>
            <a:ext cx="5150" cy="268282"/>
          </a:xfrm>
          <a:prstGeom prst="straightConnector1">
            <a:avLst/>
          </a:prstGeom>
          <a:ln w="857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4"/>
            <a:endCxn id="12" idx="0"/>
          </p:cNvCxnSpPr>
          <p:nvPr/>
        </p:nvCxnSpPr>
        <p:spPr>
          <a:xfrm>
            <a:off x="9437580" y="1921882"/>
            <a:ext cx="2575" cy="358129"/>
          </a:xfrm>
          <a:prstGeom prst="straightConnector1">
            <a:avLst/>
          </a:prstGeom>
          <a:ln w="857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" idx="2"/>
            <a:endCxn id="11" idx="6"/>
          </p:cNvCxnSpPr>
          <p:nvPr/>
        </p:nvCxnSpPr>
        <p:spPr>
          <a:xfrm flipH="1">
            <a:off x="9560127" y="2825402"/>
            <a:ext cx="404222" cy="98257"/>
          </a:xfrm>
          <a:prstGeom prst="straightConnector1">
            <a:avLst/>
          </a:prstGeom>
          <a:ln w="857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1"/>
            <a:endCxn id="16" idx="6"/>
          </p:cNvCxnSpPr>
          <p:nvPr/>
        </p:nvCxnSpPr>
        <p:spPr>
          <a:xfrm flipH="1" flipV="1">
            <a:off x="10214593" y="2825402"/>
            <a:ext cx="437242" cy="481721"/>
          </a:xfrm>
          <a:prstGeom prst="straightConnector1">
            <a:avLst/>
          </a:prstGeom>
          <a:ln w="857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6"/>
            <a:endCxn id="11" idx="2"/>
          </p:cNvCxnSpPr>
          <p:nvPr/>
        </p:nvCxnSpPr>
        <p:spPr>
          <a:xfrm>
            <a:off x="8871312" y="2825402"/>
            <a:ext cx="438571" cy="98257"/>
          </a:xfrm>
          <a:prstGeom prst="straightConnector1">
            <a:avLst/>
          </a:prstGeom>
          <a:ln w="857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7"/>
            <a:endCxn id="14" idx="2"/>
          </p:cNvCxnSpPr>
          <p:nvPr/>
        </p:nvCxnSpPr>
        <p:spPr>
          <a:xfrm flipV="1">
            <a:off x="8184543" y="2825402"/>
            <a:ext cx="436525" cy="486552"/>
          </a:xfrm>
          <a:prstGeom prst="straightConnector1">
            <a:avLst/>
          </a:prstGeom>
          <a:ln w="857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>
            <a:spLocks noChangeAspect="1"/>
          </p:cNvSpPr>
          <p:nvPr/>
        </p:nvSpPr>
        <p:spPr>
          <a:xfrm>
            <a:off x="7447849" y="4298917"/>
            <a:ext cx="250244" cy="2502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11380441" y="4261544"/>
            <a:ext cx="250244" cy="2502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cxnSp>
        <p:nvCxnSpPr>
          <p:cNvPr id="33" name="Straight Arrow Connector 32"/>
          <p:cNvCxnSpPr>
            <a:stCxn id="31" idx="0"/>
            <a:endCxn id="15" idx="3"/>
          </p:cNvCxnSpPr>
          <p:nvPr/>
        </p:nvCxnSpPr>
        <p:spPr>
          <a:xfrm flipV="1">
            <a:off x="7572971" y="3488904"/>
            <a:ext cx="434622" cy="810013"/>
          </a:xfrm>
          <a:prstGeom prst="straightConnector1">
            <a:avLst/>
          </a:prstGeom>
          <a:ln w="857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2" idx="1"/>
            <a:endCxn id="17" idx="5"/>
          </p:cNvCxnSpPr>
          <p:nvPr/>
        </p:nvCxnSpPr>
        <p:spPr>
          <a:xfrm flipH="1" flipV="1">
            <a:off x="10828785" y="3484073"/>
            <a:ext cx="588303" cy="814118"/>
          </a:xfrm>
          <a:prstGeom prst="straightConnector1">
            <a:avLst/>
          </a:prstGeom>
          <a:ln w="857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618913AB-A246-4039-9D8A-3BBA3BC222A0}"/>
              </a:ext>
            </a:extLst>
          </p:cNvPr>
          <p:cNvSpPr>
            <a:spLocks noChangeAspect="1"/>
          </p:cNvSpPr>
          <p:nvPr/>
        </p:nvSpPr>
        <p:spPr>
          <a:xfrm>
            <a:off x="8736445" y="5117347"/>
            <a:ext cx="250244" cy="25024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30EC256-8486-4FB2-BCD5-280CD14977F5}"/>
              </a:ext>
            </a:extLst>
          </p:cNvPr>
          <p:cNvSpPr>
            <a:spLocks noChangeAspect="1"/>
          </p:cNvSpPr>
          <p:nvPr/>
        </p:nvSpPr>
        <p:spPr>
          <a:xfrm>
            <a:off x="8746190" y="6229561"/>
            <a:ext cx="250244" cy="25024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F36985-17CE-4977-87F8-96571AB4DB37}"/>
              </a:ext>
            </a:extLst>
          </p:cNvPr>
          <p:cNvCxnSpPr/>
          <p:nvPr/>
        </p:nvCxnSpPr>
        <p:spPr>
          <a:xfrm flipH="1" flipV="1">
            <a:off x="8925172" y="5367591"/>
            <a:ext cx="5622" cy="861970"/>
          </a:xfrm>
          <a:prstGeom prst="straightConnector1">
            <a:avLst/>
          </a:prstGeom>
          <a:ln w="857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6B7DCE85-5403-415F-A9D0-0782CA29848A}"/>
              </a:ext>
            </a:extLst>
          </p:cNvPr>
          <p:cNvSpPr>
            <a:spLocks noChangeAspect="1"/>
          </p:cNvSpPr>
          <p:nvPr/>
        </p:nvSpPr>
        <p:spPr>
          <a:xfrm>
            <a:off x="8744129" y="6229561"/>
            <a:ext cx="250244" cy="25024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17128F6-7776-4110-A48B-5FAE2B4051AA}"/>
              </a:ext>
            </a:extLst>
          </p:cNvPr>
          <p:cNvSpPr>
            <a:spLocks noChangeAspect="1"/>
          </p:cNvSpPr>
          <p:nvPr/>
        </p:nvSpPr>
        <p:spPr>
          <a:xfrm>
            <a:off x="9309883" y="3808684"/>
            <a:ext cx="250244" cy="25024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7C5023F-A628-4965-BF87-0A495A11A752}"/>
              </a:ext>
            </a:extLst>
          </p:cNvPr>
          <p:cNvCxnSpPr>
            <a:cxnSpLocks/>
            <a:stCxn id="45" idx="7"/>
            <a:endCxn id="46" idx="4"/>
          </p:cNvCxnSpPr>
          <p:nvPr/>
        </p:nvCxnSpPr>
        <p:spPr>
          <a:xfrm flipV="1">
            <a:off x="8957726" y="4058928"/>
            <a:ext cx="477279" cy="2207280"/>
          </a:xfrm>
          <a:prstGeom prst="straightConnector1">
            <a:avLst/>
          </a:prstGeom>
          <a:ln w="857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BCBBCD3-E572-4D2B-9730-EC61F7413DF3}"/>
                  </a:ext>
                </a:extLst>
              </p:cNvPr>
              <p:cNvSpPr/>
              <p:nvPr/>
            </p:nvSpPr>
            <p:spPr>
              <a:xfrm>
                <a:off x="9521026" y="3522630"/>
                <a:ext cx="477631" cy="399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/>
                      </m:sSubSup>
                    </m:oMath>
                  </m:oMathPara>
                </a14:m>
                <a:endParaRPr lang="en-US" b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BCBBCD3-E572-4D2B-9730-EC61F7413D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026" y="3522630"/>
                <a:ext cx="477631" cy="399276"/>
              </a:xfrm>
              <a:prstGeom prst="rect">
                <a:avLst/>
              </a:prstGeom>
              <a:blipFill>
                <a:blip r:embed="rId6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6290" y="5798576"/>
            <a:ext cx="736476" cy="19620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9883" y="4967178"/>
            <a:ext cx="412734" cy="174740"/>
          </a:xfrm>
          <a:prstGeom prst="rect">
            <a:avLst/>
          </a:prstGeom>
        </p:spPr>
      </p:pic>
      <p:cxnSp>
        <p:nvCxnSpPr>
          <p:cNvPr id="54" name="Straight Arrow Connector 53">
            <a:extLst/>
          </p:cNvPr>
          <p:cNvCxnSpPr/>
          <p:nvPr/>
        </p:nvCxnSpPr>
        <p:spPr>
          <a:xfrm flipH="1" flipV="1">
            <a:off x="8860574" y="5367591"/>
            <a:ext cx="5622" cy="861970"/>
          </a:xfrm>
          <a:prstGeom prst="straightConnector1">
            <a:avLst/>
          </a:prstGeom>
          <a:ln w="857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/>
          </p:cNvPr>
          <p:cNvCxnSpPr/>
          <p:nvPr/>
        </p:nvCxnSpPr>
        <p:spPr>
          <a:xfrm flipV="1">
            <a:off x="8860574" y="4510983"/>
            <a:ext cx="0" cy="606364"/>
          </a:xfrm>
          <a:prstGeom prst="straightConnector1">
            <a:avLst/>
          </a:prstGeom>
          <a:ln w="857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/>
          </p:cNvPr>
          <p:cNvCxnSpPr/>
          <p:nvPr/>
        </p:nvCxnSpPr>
        <p:spPr>
          <a:xfrm flipV="1">
            <a:off x="8860574" y="3933806"/>
            <a:ext cx="448316" cy="326933"/>
          </a:xfrm>
          <a:prstGeom prst="straightConnector1">
            <a:avLst/>
          </a:prstGeom>
          <a:ln w="857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11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1" grpId="0" animBg="1"/>
      <p:bldP spid="32" grpId="0" animBg="1"/>
      <p:bldP spid="42" grpId="0" animBg="1"/>
      <p:bldP spid="42" grpId="1" animBg="1"/>
      <p:bldP spid="43" grpId="0" animBg="1"/>
      <p:bldP spid="43" grpId="1" animBg="1"/>
      <p:bldP spid="45" grpId="0" animBg="1"/>
      <p:bldP spid="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</a:t>
            </a:r>
            <a:r>
              <a:rPr lang="en-US" dirty="0"/>
              <a:t>eneralize to Any Joint Pair Loss</a:t>
            </a: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8736445" y="4260739"/>
            <a:ext cx="250244" cy="2502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8736445" y="5117347"/>
            <a:ext cx="250244" cy="2502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8742067" y="6229561"/>
            <a:ext cx="250244" cy="2502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9857222" y="4260739"/>
            <a:ext cx="250244" cy="2502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9857222" y="5117347"/>
            <a:ext cx="250244" cy="2502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9857559" y="6229561"/>
            <a:ext cx="250244" cy="2502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9309883" y="3808684"/>
            <a:ext cx="250244" cy="2502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9309883" y="2798537"/>
            <a:ext cx="250244" cy="2502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9315033" y="2280011"/>
            <a:ext cx="250244" cy="2502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9312458" y="1671638"/>
            <a:ext cx="250244" cy="2502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8621068" y="2700280"/>
            <a:ext cx="250244" cy="2502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7970946" y="3275307"/>
            <a:ext cx="250244" cy="2502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9964349" y="2700280"/>
            <a:ext cx="250244" cy="2502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0615188" y="3270476"/>
            <a:ext cx="250244" cy="2502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cxnSp>
        <p:nvCxnSpPr>
          <p:cNvPr id="18" name="Straight Arrow Connector 17"/>
          <p:cNvCxnSpPr>
            <a:stCxn id="6" idx="0"/>
            <a:endCxn id="5" idx="4"/>
          </p:cNvCxnSpPr>
          <p:nvPr/>
        </p:nvCxnSpPr>
        <p:spPr>
          <a:xfrm flipH="1" flipV="1">
            <a:off x="8861567" y="5367591"/>
            <a:ext cx="5622" cy="861970"/>
          </a:xfrm>
          <a:prstGeom prst="straightConnector1">
            <a:avLst/>
          </a:prstGeom>
          <a:ln w="857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0"/>
            <a:endCxn id="8" idx="4"/>
          </p:cNvCxnSpPr>
          <p:nvPr/>
        </p:nvCxnSpPr>
        <p:spPr>
          <a:xfrm flipH="1" flipV="1">
            <a:off x="9982344" y="5367591"/>
            <a:ext cx="337" cy="861970"/>
          </a:xfrm>
          <a:prstGeom prst="straightConnector1">
            <a:avLst/>
          </a:prstGeom>
          <a:ln w="857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0"/>
            <a:endCxn id="7" idx="4"/>
          </p:cNvCxnSpPr>
          <p:nvPr/>
        </p:nvCxnSpPr>
        <p:spPr>
          <a:xfrm flipV="1">
            <a:off x="9982344" y="4510983"/>
            <a:ext cx="0" cy="606364"/>
          </a:xfrm>
          <a:prstGeom prst="straightConnector1">
            <a:avLst/>
          </a:prstGeom>
          <a:ln w="857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0"/>
            <a:endCxn id="4" idx="4"/>
          </p:cNvCxnSpPr>
          <p:nvPr/>
        </p:nvCxnSpPr>
        <p:spPr>
          <a:xfrm flipV="1">
            <a:off x="8861567" y="4510983"/>
            <a:ext cx="0" cy="606364"/>
          </a:xfrm>
          <a:prstGeom prst="straightConnector1">
            <a:avLst/>
          </a:prstGeom>
          <a:ln w="857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0"/>
            <a:endCxn id="10" idx="2"/>
          </p:cNvCxnSpPr>
          <p:nvPr/>
        </p:nvCxnSpPr>
        <p:spPr>
          <a:xfrm flipV="1">
            <a:off x="8861567" y="3933806"/>
            <a:ext cx="448316" cy="326933"/>
          </a:xfrm>
          <a:prstGeom prst="straightConnector1">
            <a:avLst/>
          </a:prstGeom>
          <a:ln w="857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0"/>
            <a:endCxn id="10" idx="6"/>
          </p:cNvCxnSpPr>
          <p:nvPr/>
        </p:nvCxnSpPr>
        <p:spPr>
          <a:xfrm flipH="1" flipV="1">
            <a:off x="9560127" y="3933806"/>
            <a:ext cx="422217" cy="326933"/>
          </a:xfrm>
          <a:prstGeom prst="straightConnector1">
            <a:avLst/>
          </a:prstGeom>
          <a:ln w="857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4"/>
            <a:endCxn id="10" idx="0"/>
          </p:cNvCxnSpPr>
          <p:nvPr/>
        </p:nvCxnSpPr>
        <p:spPr>
          <a:xfrm>
            <a:off x="9435005" y="3048781"/>
            <a:ext cx="0" cy="759903"/>
          </a:xfrm>
          <a:prstGeom prst="straightConnector1">
            <a:avLst/>
          </a:prstGeom>
          <a:ln w="857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4"/>
            <a:endCxn id="11" idx="0"/>
          </p:cNvCxnSpPr>
          <p:nvPr/>
        </p:nvCxnSpPr>
        <p:spPr>
          <a:xfrm flipH="1">
            <a:off x="9435005" y="2530255"/>
            <a:ext cx="5150" cy="268282"/>
          </a:xfrm>
          <a:prstGeom prst="straightConnector1">
            <a:avLst/>
          </a:prstGeom>
          <a:ln w="857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4"/>
            <a:endCxn id="12" idx="0"/>
          </p:cNvCxnSpPr>
          <p:nvPr/>
        </p:nvCxnSpPr>
        <p:spPr>
          <a:xfrm>
            <a:off x="9437580" y="1921882"/>
            <a:ext cx="2575" cy="358129"/>
          </a:xfrm>
          <a:prstGeom prst="straightConnector1">
            <a:avLst/>
          </a:prstGeom>
          <a:ln w="857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" idx="2"/>
            <a:endCxn id="11" idx="6"/>
          </p:cNvCxnSpPr>
          <p:nvPr/>
        </p:nvCxnSpPr>
        <p:spPr>
          <a:xfrm flipH="1">
            <a:off x="9560127" y="2825402"/>
            <a:ext cx="404222" cy="98257"/>
          </a:xfrm>
          <a:prstGeom prst="straightConnector1">
            <a:avLst/>
          </a:prstGeom>
          <a:ln w="857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1"/>
            <a:endCxn id="16" idx="6"/>
          </p:cNvCxnSpPr>
          <p:nvPr/>
        </p:nvCxnSpPr>
        <p:spPr>
          <a:xfrm flipH="1" flipV="1">
            <a:off x="10214593" y="2825402"/>
            <a:ext cx="437242" cy="481721"/>
          </a:xfrm>
          <a:prstGeom prst="straightConnector1">
            <a:avLst/>
          </a:prstGeom>
          <a:ln w="857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6"/>
            <a:endCxn id="11" idx="2"/>
          </p:cNvCxnSpPr>
          <p:nvPr/>
        </p:nvCxnSpPr>
        <p:spPr>
          <a:xfrm>
            <a:off x="8871312" y="2825402"/>
            <a:ext cx="438571" cy="98257"/>
          </a:xfrm>
          <a:prstGeom prst="straightConnector1">
            <a:avLst/>
          </a:prstGeom>
          <a:ln w="857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7"/>
            <a:endCxn id="14" idx="2"/>
          </p:cNvCxnSpPr>
          <p:nvPr/>
        </p:nvCxnSpPr>
        <p:spPr>
          <a:xfrm flipV="1">
            <a:off x="8184543" y="2825402"/>
            <a:ext cx="436525" cy="486552"/>
          </a:xfrm>
          <a:prstGeom prst="straightConnector1">
            <a:avLst/>
          </a:prstGeom>
          <a:ln w="857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>
            <a:spLocks noChangeAspect="1"/>
          </p:cNvSpPr>
          <p:nvPr/>
        </p:nvSpPr>
        <p:spPr>
          <a:xfrm>
            <a:off x="7447849" y="4298917"/>
            <a:ext cx="250244" cy="2502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11380441" y="4261544"/>
            <a:ext cx="250244" cy="2502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cxnSp>
        <p:nvCxnSpPr>
          <p:cNvPr id="33" name="Straight Arrow Connector 32"/>
          <p:cNvCxnSpPr>
            <a:stCxn id="31" idx="0"/>
            <a:endCxn id="15" idx="3"/>
          </p:cNvCxnSpPr>
          <p:nvPr/>
        </p:nvCxnSpPr>
        <p:spPr>
          <a:xfrm flipV="1">
            <a:off x="7572971" y="3488904"/>
            <a:ext cx="434622" cy="810013"/>
          </a:xfrm>
          <a:prstGeom prst="straightConnector1">
            <a:avLst/>
          </a:prstGeom>
          <a:ln w="857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2" idx="1"/>
            <a:endCxn id="17" idx="5"/>
          </p:cNvCxnSpPr>
          <p:nvPr/>
        </p:nvCxnSpPr>
        <p:spPr>
          <a:xfrm flipH="1" flipV="1">
            <a:off x="10828785" y="3484073"/>
            <a:ext cx="588303" cy="814118"/>
          </a:xfrm>
          <a:prstGeom prst="straightConnector1">
            <a:avLst/>
          </a:prstGeom>
          <a:ln w="857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>
            <a:spLocks noChangeAspect="1"/>
          </p:cNvSpPr>
          <p:nvPr/>
        </p:nvSpPr>
        <p:spPr>
          <a:xfrm>
            <a:off x="8742067" y="6229561"/>
            <a:ext cx="250244" cy="25024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7970946" y="3275307"/>
            <a:ext cx="250244" cy="25024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cxnSp>
        <p:nvCxnSpPr>
          <p:cNvPr id="60" name="Straight Arrow Connector 59">
            <a:extLst/>
          </p:cNvPr>
          <p:cNvCxnSpPr>
            <a:cxnSpLocks/>
            <a:stCxn id="58" idx="1"/>
            <a:endCxn id="59" idx="5"/>
          </p:cNvCxnSpPr>
          <p:nvPr/>
        </p:nvCxnSpPr>
        <p:spPr>
          <a:xfrm flipH="1" flipV="1">
            <a:off x="8184543" y="3488904"/>
            <a:ext cx="594171" cy="2777304"/>
          </a:xfrm>
          <a:prstGeom prst="straightConnector1">
            <a:avLst/>
          </a:prstGeom>
          <a:ln w="857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/>
          </p:cNvPr>
          <p:cNvCxnSpPr/>
          <p:nvPr/>
        </p:nvCxnSpPr>
        <p:spPr>
          <a:xfrm flipH="1" flipV="1">
            <a:off x="8860574" y="5367591"/>
            <a:ext cx="5622" cy="861970"/>
          </a:xfrm>
          <a:prstGeom prst="straightConnector1">
            <a:avLst/>
          </a:prstGeom>
          <a:ln w="857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/>
          </p:cNvPr>
          <p:cNvCxnSpPr/>
          <p:nvPr/>
        </p:nvCxnSpPr>
        <p:spPr>
          <a:xfrm flipV="1">
            <a:off x="8860574" y="4510983"/>
            <a:ext cx="0" cy="606364"/>
          </a:xfrm>
          <a:prstGeom prst="straightConnector1">
            <a:avLst/>
          </a:prstGeom>
          <a:ln w="857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/>
          </p:cNvPr>
          <p:cNvCxnSpPr/>
          <p:nvPr/>
        </p:nvCxnSpPr>
        <p:spPr>
          <a:xfrm flipV="1">
            <a:off x="8860574" y="3933806"/>
            <a:ext cx="448316" cy="326933"/>
          </a:xfrm>
          <a:prstGeom prst="straightConnector1">
            <a:avLst/>
          </a:prstGeom>
          <a:ln w="857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/>
          </p:cNvPr>
          <p:cNvCxnSpPr/>
          <p:nvPr/>
        </p:nvCxnSpPr>
        <p:spPr>
          <a:xfrm>
            <a:off x="9434012" y="3048781"/>
            <a:ext cx="0" cy="759903"/>
          </a:xfrm>
          <a:prstGeom prst="straightConnector1">
            <a:avLst/>
          </a:prstGeom>
          <a:ln w="857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/>
          </p:cNvPr>
          <p:cNvCxnSpPr/>
          <p:nvPr/>
        </p:nvCxnSpPr>
        <p:spPr>
          <a:xfrm>
            <a:off x="8870319" y="2825402"/>
            <a:ext cx="438571" cy="98257"/>
          </a:xfrm>
          <a:prstGeom prst="straightConnector1">
            <a:avLst/>
          </a:prstGeom>
          <a:ln w="857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/>
          </p:cNvPr>
          <p:cNvCxnSpPr/>
          <p:nvPr/>
        </p:nvCxnSpPr>
        <p:spPr>
          <a:xfrm flipV="1">
            <a:off x="8183550" y="2825402"/>
            <a:ext cx="436525" cy="486552"/>
          </a:xfrm>
          <a:prstGeom prst="straightConnector1">
            <a:avLst/>
          </a:prstGeom>
          <a:ln w="857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5756B591-3AFA-47E7-93DF-6D74CD2A70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4"/>
                <a:ext cx="6013452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Bone output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𝑝𝑎𝑟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𝑝𝑎𝑟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rgbClr val="FFC000"/>
                    </a:solidFill>
                  </a:rPr>
                  <a:t>Bone loss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𝑝𝑎𝑟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𝑝𝑎𝑟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𝑔𝑡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||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Add </a:t>
                </a:r>
                <a:r>
                  <a:rPr lang="en-US" dirty="0">
                    <a:solidFill>
                      <a:srgbClr val="FFC000"/>
                    </a:solidFill>
                  </a:rPr>
                  <a:t>joint loss</a:t>
                </a:r>
                <a:r>
                  <a:rPr lang="en-US" dirty="0"/>
                  <a:t> to </a:t>
                </a:r>
                <a:r>
                  <a:rPr lang="en-US" dirty="0">
                    <a:solidFill>
                      <a:srgbClr val="0070C0"/>
                    </a:solidFill>
                  </a:rPr>
                  <a:t>bone output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𝑔𝑡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||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altLang="zh-CN" dirty="0"/>
                  <a:t>G</a:t>
                </a:r>
                <a:r>
                  <a:rPr lang="en-US" dirty="0"/>
                  <a:t>eneralize to </a:t>
                </a:r>
                <a:r>
                  <a:rPr lang="en-US" dirty="0">
                    <a:solidFill>
                      <a:srgbClr val="FFC000"/>
                    </a:solidFill>
                  </a:rPr>
                  <a:t>any joint pair loss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𝑔𝑡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||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is a summation of the bones along the </a:t>
                </a:r>
                <a:r>
                  <a:rPr lang="en-US" dirty="0">
                    <a:solidFill>
                      <a:srgbClr val="00B050"/>
                    </a:solidFill>
                  </a:rPr>
                  <a:t>kinematic tree path</a:t>
                </a:r>
                <a:r>
                  <a:rPr lang="en-US" altLang="zh-CN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5756B591-3AFA-47E7-93DF-6D74CD2A70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4"/>
                <a:ext cx="6013452" cy="5032375"/>
              </a:xfrm>
              <a:blipFill>
                <a:blip r:embed="rId3"/>
                <a:stretch>
                  <a:fillRect l="-1826" t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494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Compositional Loss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43899B-C75A-4853-9E18-0B0724770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439" y="3437804"/>
            <a:ext cx="5561122" cy="9182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035B63-229A-4271-9DCC-8085C12E9D99}"/>
              </a:ext>
            </a:extLst>
          </p:cNvPr>
          <p:cNvSpPr txBox="1"/>
          <p:nvPr/>
        </p:nvSpPr>
        <p:spPr>
          <a:xfrm>
            <a:off x="2253318" y="2708080"/>
            <a:ext cx="274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Regression output: bones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F460AC-3E70-4DBB-9E9B-34B8748B0A3D}"/>
              </a:ext>
            </a:extLst>
          </p:cNvPr>
          <p:cNvSpPr txBox="1"/>
          <p:nvPr/>
        </p:nvSpPr>
        <p:spPr>
          <a:xfrm>
            <a:off x="3765901" y="4442521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Joint pair set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AF38A9-BC8D-4C69-B106-679EF5398F6E}"/>
              </a:ext>
            </a:extLst>
          </p:cNvPr>
          <p:cNvSpPr/>
          <p:nvPr/>
        </p:nvSpPr>
        <p:spPr>
          <a:xfrm>
            <a:off x="5900164" y="4490942"/>
            <a:ext cx="4330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Relative position of a joint pair, a summation of the bones along the kinematic tree.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72A4DD0-9CF7-4A94-B9E4-3D85A54D10CF}"/>
              </a:ext>
            </a:extLst>
          </p:cNvPr>
          <p:cNvCxnSpPr>
            <a:cxnSpLocks/>
          </p:cNvCxnSpPr>
          <p:nvPr/>
        </p:nvCxnSpPr>
        <p:spPr>
          <a:xfrm>
            <a:off x="3434443" y="3035300"/>
            <a:ext cx="331458" cy="502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957E56-05B0-42F6-9268-9A5C11456EED}"/>
              </a:ext>
            </a:extLst>
          </p:cNvPr>
          <p:cNvCxnSpPr>
            <a:cxnSpLocks/>
          </p:cNvCxnSpPr>
          <p:nvPr/>
        </p:nvCxnSpPr>
        <p:spPr>
          <a:xfrm flipH="1" flipV="1">
            <a:off x="4254501" y="3851731"/>
            <a:ext cx="215129" cy="709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B195ABA-741D-41A8-95AF-D668D766D7DC}"/>
              </a:ext>
            </a:extLst>
          </p:cNvPr>
          <p:cNvCxnSpPr>
            <a:cxnSpLocks/>
          </p:cNvCxnSpPr>
          <p:nvPr/>
        </p:nvCxnSpPr>
        <p:spPr>
          <a:xfrm>
            <a:off x="6730093" y="3896904"/>
            <a:ext cx="340178" cy="600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1C30353-81E3-41CC-8BEB-BB8ADB53A8F9}"/>
              </a:ext>
            </a:extLst>
          </p:cNvPr>
          <p:cNvSpPr txBox="1"/>
          <p:nvPr/>
        </p:nvSpPr>
        <p:spPr>
          <a:xfrm>
            <a:off x="7070271" y="2708080"/>
            <a:ext cx="3043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Ground truth relative position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383CE65-B028-42DC-B9F4-E0D70BFEF565}"/>
              </a:ext>
            </a:extLst>
          </p:cNvPr>
          <p:cNvCxnSpPr>
            <a:cxnSpLocks/>
          </p:cNvCxnSpPr>
          <p:nvPr/>
        </p:nvCxnSpPr>
        <p:spPr>
          <a:xfrm flipV="1">
            <a:off x="7980219" y="3035300"/>
            <a:ext cx="507076" cy="448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24726" y="5605312"/>
            <a:ext cx="8789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long-range</a:t>
            </a:r>
            <a:r>
              <a:rPr lang="en-US" dirty="0"/>
              <a:t> joint pair losses are considered and </a:t>
            </a:r>
            <a:r>
              <a:rPr lang="en-US" dirty="0">
                <a:solidFill>
                  <a:srgbClr val="FF0000"/>
                </a:solidFill>
              </a:rPr>
              <a:t>balanced</a:t>
            </a:r>
            <a:r>
              <a:rPr lang="en-US" dirty="0"/>
              <a:t> over the intermediate bones!</a:t>
            </a:r>
          </a:p>
          <a:p>
            <a:endParaRPr lang="en-US" dirty="0"/>
          </a:p>
          <a:p>
            <a:r>
              <a:rPr lang="en-US" dirty="0"/>
              <a:t>The ground truth is sufficiently exploited!</a:t>
            </a:r>
          </a:p>
        </p:txBody>
      </p:sp>
    </p:spTree>
    <p:extLst>
      <p:ext uri="{BB962C8B-B14F-4D97-AF65-F5344CB8AC3E}">
        <p14:creationId xmlns:p14="http://schemas.microsoft.com/office/powerpoint/2010/main" val="48064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/>
              <a:t>Network: 50-layer </a:t>
            </a:r>
            <a:r>
              <a:rPr lang="en-US" altLang="zh-CN" dirty="0" err="1"/>
              <a:t>ResNet</a:t>
            </a:r>
            <a:endParaRPr lang="en-US" altLang="zh-CN" dirty="0"/>
          </a:p>
          <a:p>
            <a:r>
              <a:rPr lang="en-US" dirty="0"/>
              <a:t>Dataset:</a:t>
            </a:r>
          </a:p>
          <a:p>
            <a:pPr lvl="1"/>
            <a:r>
              <a:rPr lang="en-US" dirty="0"/>
              <a:t>3D benchmark: Human3.6M</a:t>
            </a:r>
          </a:p>
          <a:p>
            <a:pPr lvl="1"/>
            <a:r>
              <a:rPr lang="en-US" dirty="0"/>
              <a:t>2D benchmark: MPII</a:t>
            </a:r>
          </a:p>
          <a:p>
            <a:r>
              <a:rPr lang="en-US" dirty="0"/>
              <a:t>Methods: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CB71513C-A688-4BDE-9E03-6F640046047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150937" y="4175125"/>
            <a:ext cx="6621462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809FE30-7FF7-4187-A994-0095963B0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700" y="4217988"/>
            <a:ext cx="2136775" cy="465138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4FEB7C7-C7AC-4395-A5B2-DA0B31B53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475" y="4217988"/>
            <a:ext cx="1217612" cy="465138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813E784-BD27-4C1E-8F95-05723F618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087" y="4217988"/>
            <a:ext cx="3240087" cy="465138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C9A72861-60D3-4D84-870E-927C0B813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700" y="4683125"/>
            <a:ext cx="2136775" cy="4492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4EE299CC-FE2A-43AF-A12D-95A928FD6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475" y="4683125"/>
            <a:ext cx="1217612" cy="4492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39970DC8-5B63-4F08-8321-82B831E50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087" y="4683125"/>
            <a:ext cx="3240087" cy="4492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022C0805-F044-4099-A776-3240B716A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700" y="5132388"/>
            <a:ext cx="2136775" cy="447675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B832779E-ED59-401D-9D6C-F8748EDCA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475" y="5132388"/>
            <a:ext cx="1217612" cy="447675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2396BBFA-CD11-4EA5-9CF7-75FEB7A98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087" y="5132388"/>
            <a:ext cx="3240087" cy="447675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C75733B2-E149-4941-917F-58BDE8F62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700" y="5580063"/>
            <a:ext cx="2136775" cy="447675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A2B0C32C-2634-4235-9541-444E5CED8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475" y="5580063"/>
            <a:ext cx="1217612" cy="447675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7FCE0CFB-AE3C-4A2D-B818-6E975D6B0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087" y="5580063"/>
            <a:ext cx="3240087" cy="447675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568DE349-E014-41BC-BEBE-7E62153F8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700" y="6027738"/>
            <a:ext cx="2136775" cy="447675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0C8FEB5B-FD1B-456B-AFB8-BE6859263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475" y="6027738"/>
            <a:ext cx="1217612" cy="447675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74A057AB-6086-4E0B-998B-A9FBE9CD6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087" y="6027738"/>
            <a:ext cx="3240087" cy="447675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16580082-869B-4E74-A67D-60C438A94B9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2475" y="4211638"/>
            <a:ext cx="0" cy="22701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1">
            <a:extLst>
              <a:ext uri="{FF2B5EF4-FFF2-40B4-BE49-F238E27FC236}">
                <a16:creationId xmlns:a16="http://schemas.microsoft.com/office/drawing/2014/main" id="{2BA115B8-A314-41F2-B222-95DF0A8C76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0087" y="4211638"/>
            <a:ext cx="0" cy="22701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2">
            <a:extLst>
              <a:ext uri="{FF2B5EF4-FFF2-40B4-BE49-F238E27FC236}">
                <a16:creationId xmlns:a16="http://schemas.microsoft.com/office/drawing/2014/main" id="{6AEC5C50-45F0-4BC8-9117-624A9E3FDA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9350" y="4683125"/>
            <a:ext cx="6607174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3">
            <a:extLst>
              <a:ext uri="{FF2B5EF4-FFF2-40B4-BE49-F238E27FC236}">
                <a16:creationId xmlns:a16="http://schemas.microsoft.com/office/drawing/2014/main" id="{B248BBAF-C823-482E-8249-7B4205A433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9350" y="5132388"/>
            <a:ext cx="6607174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4">
            <a:extLst>
              <a:ext uri="{FF2B5EF4-FFF2-40B4-BE49-F238E27FC236}">
                <a16:creationId xmlns:a16="http://schemas.microsoft.com/office/drawing/2014/main" id="{D0F12FCC-05EA-47E0-9CB3-8A49AB950C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9350" y="5580063"/>
            <a:ext cx="6607174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5">
            <a:extLst>
              <a:ext uri="{FF2B5EF4-FFF2-40B4-BE49-F238E27FC236}">
                <a16:creationId xmlns:a16="http://schemas.microsoft.com/office/drawing/2014/main" id="{7137B2B3-F731-4D6F-9DED-D83F17B26C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9350" y="6027738"/>
            <a:ext cx="6607174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6">
            <a:extLst>
              <a:ext uri="{FF2B5EF4-FFF2-40B4-BE49-F238E27FC236}">
                <a16:creationId xmlns:a16="http://schemas.microsoft.com/office/drawing/2014/main" id="{38C042B1-18C7-427D-B0B7-6704280A3D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5700" y="4211638"/>
            <a:ext cx="0" cy="22701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7">
            <a:extLst>
              <a:ext uri="{FF2B5EF4-FFF2-40B4-BE49-F238E27FC236}">
                <a16:creationId xmlns:a16="http://schemas.microsoft.com/office/drawing/2014/main" id="{106728F8-ADCA-40AF-BE12-7B3EC344F9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0174" y="4211638"/>
            <a:ext cx="0" cy="22701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>
            <a:extLst>
              <a:ext uri="{FF2B5EF4-FFF2-40B4-BE49-F238E27FC236}">
                <a16:creationId xmlns:a16="http://schemas.microsoft.com/office/drawing/2014/main" id="{168D2D9F-F51D-4B60-B2F7-0E8BC95F0F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9350" y="4217988"/>
            <a:ext cx="6607174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29">
            <a:extLst>
              <a:ext uri="{FF2B5EF4-FFF2-40B4-BE49-F238E27FC236}">
                <a16:creationId xmlns:a16="http://schemas.microsoft.com/office/drawing/2014/main" id="{610CB7EE-66DE-41A0-91A8-75F187638F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9350" y="6475413"/>
            <a:ext cx="6607174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0">
            <a:extLst>
              <a:ext uri="{FF2B5EF4-FFF2-40B4-BE49-F238E27FC236}">
                <a16:creationId xmlns:a16="http://schemas.microsoft.com/office/drawing/2014/main" id="{D76B1B7E-DF5B-4EF2-BFF0-D89F08409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775" y="4259263"/>
            <a:ext cx="129222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Notation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1">
            <a:extLst>
              <a:ext uri="{FF2B5EF4-FFF2-40B4-BE49-F238E27FC236}">
                <a16:creationId xmlns:a16="http://schemas.microsoft.com/office/drawing/2014/main" id="{56FAFD5F-EE9A-4564-A7D1-6714093B1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550" y="4259263"/>
            <a:ext cx="119062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Outputs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2">
            <a:extLst>
              <a:ext uri="{FF2B5EF4-FFF2-40B4-BE49-F238E27FC236}">
                <a16:creationId xmlns:a16="http://schemas.microsoft.com/office/drawing/2014/main" id="{4C43CB3B-0948-4D52-9FC7-37CC818DF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49" y="4259263"/>
            <a:ext cx="6985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Loss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3">
            <a:extLst>
              <a:ext uri="{FF2B5EF4-FFF2-40B4-BE49-F238E27FC236}">
                <a16:creationId xmlns:a16="http://schemas.microsoft.com/office/drawing/2014/main" id="{056E2968-FC00-4A23-87EC-59FEEE013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775" y="4725988"/>
            <a:ext cx="801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State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5C85D70D-AF38-4CDF-8229-2930EA996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487" y="4725988"/>
            <a:ext cx="255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3207C5BC-BA3D-4226-A5F3-C186F0346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4725988"/>
            <a:ext cx="4159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BCA41BD5-5A98-4F1C-BBCF-DD91C1C94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725988"/>
            <a:ext cx="255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7">
            <a:extLst>
              <a:ext uri="{FF2B5EF4-FFF2-40B4-BE49-F238E27FC236}">
                <a16:creationId xmlns:a16="http://schemas.microsoft.com/office/drawing/2014/main" id="{72DB6388-FE67-4A12-8F39-DA5510200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287" y="4725988"/>
            <a:ext cx="5715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8">
            <a:extLst>
              <a:ext uri="{FF2B5EF4-FFF2-40B4-BE49-F238E27FC236}">
                <a16:creationId xmlns:a16="http://schemas.microsoft.com/office/drawing/2014/main" id="{75353A0F-3C8D-4DEA-A1D9-23A848B19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7" y="4725988"/>
            <a:ext cx="255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9">
            <a:extLst>
              <a:ext uri="{FF2B5EF4-FFF2-40B4-BE49-F238E27FC236}">
                <a16:creationId xmlns:a16="http://schemas.microsoft.com/office/drawing/2014/main" id="{91492040-DB85-4593-BC9C-5CC1D4A7D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4725988"/>
            <a:ext cx="5127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40">
            <a:extLst>
              <a:ext uri="{FF2B5EF4-FFF2-40B4-BE49-F238E27FC236}">
                <a16:creationId xmlns:a16="http://schemas.microsoft.com/office/drawing/2014/main" id="{EE24E3DE-F854-47DE-B99E-78AA8E402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550" y="4725988"/>
            <a:ext cx="255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41">
            <a:extLst>
              <a:ext uri="{FF2B5EF4-FFF2-40B4-BE49-F238E27FC236}">
                <a16:creationId xmlns:a16="http://schemas.microsoft.com/office/drawing/2014/main" id="{6D0C2DE6-08DF-4AF8-969C-AE8B53411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49" y="4725988"/>
            <a:ext cx="2555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2">
            <a:extLst>
              <a:ext uri="{FF2B5EF4-FFF2-40B4-BE49-F238E27FC236}">
                <a16:creationId xmlns:a16="http://schemas.microsoft.com/office/drawing/2014/main" id="{96C56027-5392-4F7C-BE99-0DC6534D1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775" y="5173663"/>
            <a:ext cx="15869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Our Baseline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3">
            <a:extLst>
              <a:ext uri="{FF2B5EF4-FFF2-40B4-BE49-F238E27FC236}">
                <a16:creationId xmlns:a16="http://schemas.microsoft.com/office/drawing/2014/main" id="{D2A9676B-7EC4-4319-9A1E-C3DC1924D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550" y="5173663"/>
            <a:ext cx="8699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Joints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4">
            <a:extLst>
              <a:ext uri="{FF2B5EF4-FFF2-40B4-BE49-F238E27FC236}">
                <a16:creationId xmlns:a16="http://schemas.microsoft.com/office/drawing/2014/main" id="{7B466B72-31EF-482D-949A-C09CDDEA7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49" y="5173663"/>
            <a:ext cx="1819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Joint position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5">
            <a:extLst>
              <a:ext uri="{FF2B5EF4-FFF2-40B4-BE49-F238E27FC236}">
                <a16:creationId xmlns:a16="http://schemas.microsoft.com/office/drawing/2014/main" id="{C0ED4BBE-762E-4344-8B0A-705E70C4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024" y="5173663"/>
            <a:ext cx="6302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loss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6">
            <a:extLst>
              <a:ext uri="{FF2B5EF4-FFF2-40B4-BE49-F238E27FC236}">
                <a16:creationId xmlns:a16="http://schemas.microsoft.com/office/drawing/2014/main" id="{C1BAFE49-4AD8-4B76-A466-478BA6B03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775" y="5621338"/>
            <a:ext cx="163512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Ours (bone)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7">
            <a:extLst>
              <a:ext uri="{FF2B5EF4-FFF2-40B4-BE49-F238E27FC236}">
                <a16:creationId xmlns:a16="http://schemas.microsoft.com/office/drawing/2014/main" id="{23EDE889-3C32-4EA0-9ADB-B73266C7E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550" y="5621338"/>
            <a:ext cx="91757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Bones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8">
            <a:extLst>
              <a:ext uri="{FF2B5EF4-FFF2-40B4-BE49-F238E27FC236}">
                <a16:creationId xmlns:a16="http://schemas.microsoft.com/office/drawing/2014/main" id="{B336E3B9-622C-4E23-838C-7C23C9CB6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49" y="5621338"/>
            <a:ext cx="1868487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Bone position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9">
            <a:extLst>
              <a:ext uri="{FF2B5EF4-FFF2-40B4-BE49-F238E27FC236}">
                <a16:creationId xmlns:a16="http://schemas.microsoft.com/office/drawing/2014/main" id="{0B74E8A8-6ADE-4276-AC77-03505B59A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649" y="5621338"/>
            <a:ext cx="630237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loss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50">
            <a:extLst>
              <a:ext uri="{FF2B5EF4-FFF2-40B4-BE49-F238E27FC236}">
                <a16:creationId xmlns:a16="http://schemas.microsoft.com/office/drawing/2014/main" id="{2BE67DF0-CB90-4EDE-9B03-1A7C402F8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775" y="6070600"/>
            <a:ext cx="12874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Ours (all)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1">
            <a:extLst>
              <a:ext uri="{FF2B5EF4-FFF2-40B4-BE49-F238E27FC236}">
                <a16:creationId xmlns:a16="http://schemas.microsoft.com/office/drawing/2014/main" id="{C0A84D8A-0F19-41DD-9166-798FE98CB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550" y="6070600"/>
            <a:ext cx="917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Bones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2">
            <a:extLst>
              <a:ext uri="{FF2B5EF4-FFF2-40B4-BE49-F238E27FC236}">
                <a16:creationId xmlns:a16="http://schemas.microsoft.com/office/drawing/2014/main" id="{CA4DA229-541F-4AF6-928C-4BA66A3F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49" y="6070600"/>
            <a:ext cx="2727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All joint pair position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3">
            <a:extLst>
              <a:ext uri="{FF2B5EF4-FFF2-40B4-BE49-F238E27FC236}">
                <a16:creationId xmlns:a16="http://schemas.microsoft.com/office/drawing/2014/main" id="{9D37D610-E2A4-49DC-998B-987AFA5FD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1104" y="6070600"/>
            <a:ext cx="6302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loss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71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BBA9-9A3C-4923-9EAD-C7EFBB6A9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Human Pose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81D0F-A3C8-4D3D-B84F-D141BB20A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90564"/>
          </a:xfrm>
        </p:spPr>
        <p:txBody>
          <a:bodyPr>
            <a:normAutofit/>
          </a:bodyPr>
          <a:lstStyle/>
          <a:p>
            <a:r>
              <a:rPr lang="en-US" dirty="0"/>
              <a:t> A </a:t>
            </a:r>
            <a:r>
              <a:rPr lang="en-US" b="1" dirty="0"/>
              <a:t>strong baseline</a:t>
            </a:r>
            <a:r>
              <a:rPr lang="en-US" dirty="0"/>
              <a:t>, already state-of-the-art.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rgbClr val="7030A0"/>
                </a:solidFill>
              </a:rPr>
              <a:t>Bone representation</a:t>
            </a:r>
            <a:r>
              <a:rPr lang="en-US" dirty="0"/>
              <a:t> is superior to joint.</a:t>
            </a:r>
          </a:p>
          <a:p>
            <a:r>
              <a:rPr lang="en-US" altLang="zh-CN" dirty="0"/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Compositional loss function</a:t>
            </a:r>
            <a:r>
              <a:rPr lang="en-US" altLang="zh-CN" dirty="0"/>
              <a:t> is effective.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r>
              <a:rPr lang="en-US" sz="2000" dirty="0"/>
              <a:t>[1]  </a:t>
            </a:r>
            <a:r>
              <a:rPr lang="de-DE" sz="2000" dirty="0"/>
              <a:t>Zhou et al., Deep </a:t>
            </a:r>
            <a:r>
              <a:rPr lang="en-US" sz="2000" dirty="0"/>
              <a:t>kinematic pose regression, ECCV 2016.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0DE5FDAE-02B6-41AD-9119-4D5A7727437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996144" y="3555008"/>
            <a:ext cx="10515600" cy="196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257C2B-1E6D-44B6-AD7F-176B8CF3C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314" y="3586032"/>
            <a:ext cx="1748205" cy="370737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92F041-C0B2-4313-9451-CF8428C27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9813" y="3586032"/>
            <a:ext cx="1748205" cy="370737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9F2489-DD1E-4653-AF92-61EBAB26C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8262" y="3586032"/>
            <a:ext cx="1748205" cy="370737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71A5E8-3A43-4B11-B545-7B090736C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8391" y="3586032"/>
            <a:ext cx="1748205" cy="370737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89236-4A02-40E1-BF30-94D8C5037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314" y="3956769"/>
            <a:ext cx="1748205" cy="372288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908134-B4D7-4955-927A-756DABF9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9813" y="3956769"/>
            <a:ext cx="1748205" cy="372288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B1DD92-08EB-41A5-AE68-3A56D3CE5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8262" y="3956769"/>
            <a:ext cx="1748205" cy="372288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528895-0A3F-46BC-834C-2DEA5F15B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8391" y="3956769"/>
            <a:ext cx="1748205" cy="372288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99FFD5-3E91-445D-A352-2A39EAAEA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314" y="4329058"/>
            <a:ext cx="1748205" cy="370737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B8BF9A-78C8-40CC-AC6B-7E02F60F4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9813" y="4329058"/>
            <a:ext cx="1748205" cy="370737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2EC7DD-9DF1-4279-82FC-A7E0A61AA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8262" y="4329058"/>
            <a:ext cx="1748205" cy="370737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117901-E730-43DB-BE60-557C8C145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8391" y="4329058"/>
            <a:ext cx="1748205" cy="370737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6C2632-46CA-4DBE-9AB5-2E1608ECD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314" y="4699795"/>
            <a:ext cx="1748205" cy="372288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AEC49E-9888-4E00-AA42-116BBE594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9813" y="4699795"/>
            <a:ext cx="1748205" cy="372288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3A2A05-0C02-44D4-B51D-AB0E6B620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8262" y="4699795"/>
            <a:ext cx="1748205" cy="372288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2509351-2E8D-496D-9210-B11B66FF8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8391" y="4699795"/>
            <a:ext cx="1748205" cy="372288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1F768A-1D0E-4611-A0F8-BA82CFEE6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314" y="5072084"/>
            <a:ext cx="1748205" cy="370737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F7ECEA-A00C-4577-94CC-8A0BFA37E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9813" y="5072084"/>
            <a:ext cx="1748205" cy="370737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526918F-01F7-40AB-A5D4-C4A375E61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8262" y="5072084"/>
            <a:ext cx="1748205" cy="370737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2D7E5E3-1EED-4CA7-87F9-C3677185C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8391" y="5072084"/>
            <a:ext cx="1748205" cy="370737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5">
            <a:extLst>
              <a:ext uri="{FF2B5EF4-FFF2-40B4-BE49-F238E27FC236}">
                <a16:creationId xmlns:a16="http://schemas.microsoft.com/office/drawing/2014/main" id="{77D45D7D-8D72-4A92-9BAB-BDAACC38C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9813" y="3578276"/>
            <a:ext cx="0" cy="18707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40">
            <a:extLst>
              <a:ext uri="{FF2B5EF4-FFF2-40B4-BE49-F238E27FC236}">
                <a16:creationId xmlns:a16="http://schemas.microsoft.com/office/drawing/2014/main" id="{AC6A9866-26A3-4DD4-8AB9-90B14ACDE6C6}"/>
              </a:ext>
            </a:extLst>
          </p:cNvPr>
          <p:cNvSpPr>
            <a:spLocks noChangeShapeType="1"/>
          </p:cNvSpPr>
          <p:nvPr/>
        </p:nvSpPr>
        <p:spPr bwMode="auto">
          <a:xfrm>
            <a:off x="994593" y="3956769"/>
            <a:ext cx="10500088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41">
            <a:extLst>
              <a:ext uri="{FF2B5EF4-FFF2-40B4-BE49-F238E27FC236}">
                <a16:creationId xmlns:a16="http://schemas.microsoft.com/office/drawing/2014/main" id="{D481E000-5C81-437F-B9C4-718FDECD7A31}"/>
              </a:ext>
            </a:extLst>
          </p:cNvPr>
          <p:cNvSpPr>
            <a:spLocks noChangeShapeType="1"/>
          </p:cNvSpPr>
          <p:nvPr/>
        </p:nvSpPr>
        <p:spPr bwMode="auto">
          <a:xfrm>
            <a:off x="994593" y="4329058"/>
            <a:ext cx="105000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42">
            <a:extLst>
              <a:ext uri="{FF2B5EF4-FFF2-40B4-BE49-F238E27FC236}">
                <a16:creationId xmlns:a16="http://schemas.microsoft.com/office/drawing/2014/main" id="{5D3E7845-1785-4C04-9778-2FA5FDB10DD9}"/>
              </a:ext>
            </a:extLst>
          </p:cNvPr>
          <p:cNvSpPr>
            <a:spLocks noChangeShapeType="1"/>
          </p:cNvSpPr>
          <p:nvPr/>
        </p:nvSpPr>
        <p:spPr bwMode="auto">
          <a:xfrm>
            <a:off x="994593" y="4699795"/>
            <a:ext cx="105000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43">
            <a:extLst>
              <a:ext uri="{FF2B5EF4-FFF2-40B4-BE49-F238E27FC236}">
                <a16:creationId xmlns:a16="http://schemas.microsoft.com/office/drawing/2014/main" id="{B548A2AE-89BC-4A21-A33E-9409F12A82E0}"/>
              </a:ext>
            </a:extLst>
          </p:cNvPr>
          <p:cNvSpPr>
            <a:spLocks noChangeShapeType="1"/>
          </p:cNvSpPr>
          <p:nvPr/>
        </p:nvSpPr>
        <p:spPr bwMode="auto">
          <a:xfrm>
            <a:off x="994593" y="5072084"/>
            <a:ext cx="105000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44">
            <a:extLst>
              <a:ext uri="{FF2B5EF4-FFF2-40B4-BE49-F238E27FC236}">
                <a16:creationId xmlns:a16="http://schemas.microsoft.com/office/drawing/2014/main" id="{16AB6910-F621-424C-8379-02DA2FA135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9314" y="3578276"/>
            <a:ext cx="0" cy="18707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45">
            <a:extLst>
              <a:ext uri="{FF2B5EF4-FFF2-40B4-BE49-F238E27FC236}">
                <a16:creationId xmlns:a16="http://schemas.microsoft.com/office/drawing/2014/main" id="{445D9AB6-139C-4D05-B4BF-2CF972E824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76596" y="3578276"/>
            <a:ext cx="0" cy="18707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47">
            <a:extLst>
              <a:ext uri="{FF2B5EF4-FFF2-40B4-BE49-F238E27FC236}">
                <a16:creationId xmlns:a16="http://schemas.microsoft.com/office/drawing/2014/main" id="{A403A277-74B6-4D2A-90B9-64F57B3A766D}"/>
              </a:ext>
            </a:extLst>
          </p:cNvPr>
          <p:cNvSpPr>
            <a:spLocks noChangeShapeType="1"/>
          </p:cNvSpPr>
          <p:nvPr/>
        </p:nvSpPr>
        <p:spPr bwMode="auto">
          <a:xfrm>
            <a:off x="994593" y="5442821"/>
            <a:ext cx="105000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8">
            <a:extLst>
              <a:ext uri="{FF2B5EF4-FFF2-40B4-BE49-F238E27FC236}">
                <a16:creationId xmlns:a16="http://schemas.microsoft.com/office/drawing/2014/main" id="{FBB40525-F23B-43BC-BB29-66C51C8F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88" y="3624812"/>
            <a:ext cx="778704" cy="34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Metric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9">
            <a:extLst>
              <a:ext uri="{FF2B5EF4-FFF2-40B4-BE49-F238E27FC236}">
                <a16:creationId xmlns:a16="http://schemas.microsoft.com/office/drawing/2014/main" id="{5FBADE5A-B27C-401E-B090-D950BE7F6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5987" y="3624812"/>
            <a:ext cx="949336" cy="34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Baseline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51">
            <a:extLst>
              <a:ext uri="{FF2B5EF4-FFF2-40B4-BE49-F238E27FC236}">
                <a16:creationId xmlns:a16="http://schemas.microsoft.com/office/drawing/2014/main" id="{AC99A531-7E88-414C-965F-A6B974C42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4437" y="3624812"/>
            <a:ext cx="1292151" cy="34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Ours (bone)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53">
            <a:extLst>
              <a:ext uri="{FF2B5EF4-FFF2-40B4-BE49-F238E27FC236}">
                <a16:creationId xmlns:a16="http://schemas.microsoft.com/office/drawing/2014/main" id="{609F639E-1C3E-49B0-B8BF-05EE28548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566" y="3624812"/>
            <a:ext cx="1025345" cy="34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Ours (all)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4">
            <a:extLst>
              <a:ext uri="{FF2B5EF4-FFF2-40B4-BE49-F238E27FC236}">
                <a16:creationId xmlns:a16="http://schemas.microsoft.com/office/drawing/2014/main" id="{67F78A96-E5D6-43C3-A643-3443BE9B1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88" y="3998652"/>
            <a:ext cx="1700118" cy="34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Joint Error (mm)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5">
            <a:extLst>
              <a:ext uri="{FF2B5EF4-FFF2-40B4-BE49-F238E27FC236}">
                <a16:creationId xmlns:a16="http://schemas.microsoft.com/office/drawing/2014/main" id="{FC578D9C-E277-49E6-81E1-0EEDDB935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5987" y="3998652"/>
            <a:ext cx="550677" cy="34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75.0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8">
            <a:extLst>
              <a:ext uri="{FF2B5EF4-FFF2-40B4-BE49-F238E27FC236}">
                <a16:creationId xmlns:a16="http://schemas.microsoft.com/office/drawing/2014/main" id="{B3246B22-4D2F-4A0E-9F93-278D6748A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4437" y="3998652"/>
            <a:ext cx="656159" cy="34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75.0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9">
            <a:extLst>
              <a:ext uri="{FF2B5EF4-FFF2-40B4-BE49-F238E27FC236}">
                <a16:creationId xmlns:a16="http://schemas.microsoft.com/office/drawing/2014/main" id="{174DD77A-9BEB-4CD6-AA89-3C52FA5F5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8577" y="4074661"/>
            <a:ext cx="502590" cy="24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(0.0%)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62">
            <a:extLst>
              <a:ext uri="{FF2B5EF4-FFF2-40B4-BE49-F238E27FC236}">
                <a16:creationId xmlns:a16="http://schemas.microsoft.com/office/drawing/2014/main" id="{C13F1698-8A10-49CE-82EF-178935B95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566" y="3998652"/>
            <a:ext cx="654607" cy="34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67.5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63">
            <a:extLst>
              <a:ext uri="{FF2B5EF4-FFF2-40B4-BE49-F238E27FC236}">
                <a16:creationId xmlns:a16="http://schemas.microsoft.com/office/drawing/2014/main" id="{6551FCC1-0820-45B9-97AA-A926F9985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7155" y="4074661"/>
            <a:ext cx="133403" cy="24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64">
            <a:extLst>
              <a:ext uri="{FF2B5EF4-FFF2-40B4-BE49-F238E27FC236}">
                <a16:creationId xmlns:a16="http://schemas.microsoft.com/office/drawing/2014/main" id="{F9A56B55-FC13-4381-8D7D-96718C486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5242" y="4074661"/>
            <a:ext cx="483975" cy="24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10.0%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65">
            <a:extLst>
              <a:ext uri="{FF2B5EF4-FFF2-40B4-BE49-F238E27FC236}">
                <a16:creationId xmlns:a16="http://schemas.microsoft.com/office/drawing/2014/main" id="{111B4061-63C8-42F5-B778-24BE161A3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5980" y="4074661"/>
            <a:ext cx="131852" cy="24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6">
            <a:extLst>
              <a:ext uri="{FF2B5EF4-FFF2-40B4-BE49-F238E27FC236}">
                <a16:creationId xmlns:a16="http://schemas.microsoft.com/office/drawing/2014/main" id="{1E0061FD-FF08-4E96-AC16-871C3C537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88" y="4367838"/>
            <a:ext cx="1738898" cy="34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Bone Error (mm)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7">
            <a:extLst>
              <a:ext uri="{FF2B5EF4-FFF2-40B4-BE49-F238E27FC236}">
                <a16:creationId xmlns:a16="http://schemas.microsoft.com/office/drawing/2014/main" id="{3E662876-D184-4896-AB68-508F7FC88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5987" y="4367838"/>
            <a:ext cx="550677" cy="34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65.5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DEC4C03F-207B-4782-9333-0BCAAC33F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4437" y="4367838"/>
            <a:ext cx="656159" cy="34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62.3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71">
            <a:extLst>
              <a:ext uri="{FF2B5EF4-FFF2-40B4-BE49-F238E27FC236}">
                <a16:creationId xmlns:a16="http://schemas.microsoft.com/office/drawing/2014/main" id="{389870C2-1423-40BC-87C6-54B317479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8577" y="4443847"/>
            <a:ext cx="3991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4.9%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74">
            <a:extLst>
              <a:ext uri="{FF2B5EF4-FFF2-40B4-BE49-F238E27FC236}">
                <a16:creationId xmlns:a16="http://schemas.microsoft.com/office/drawing/2014/main" id="{55DF9983-1A9C-486D-B59D-51BDDC47A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566" y="4367838"/>
            <a:ext cx="654607" cy="34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58.4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75">
            <a:extLst>
              <a:ext uri="{FF2B5EF4-FFF2-40B4-BE49-F238E27FC236}">
                <a16:creationId xmlns:a16="http://schemas.microsoft.com/office/drawing/2014/main" id="{A87AD079-71D9-410A-87C0-412CC9182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7155" y="4443847"/>
            <a:ext cx="133403" cy="24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76">
            <a:extLst>
              <a:ext uri="{FF2B5EF4-FFF2-40B4-BE49-F238E27FC236}">
                <a16:creationId xmlns:a16="http://schemas.microsoft.com/office/drawing/2014/main" id="{646C82F5-EE3F-4BEC-A254-7B4130205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5242" y="4443847"/>
            <a:ext cx="483975" cy="24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10.8%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77">
            <a:extLst>
              <a:ext uri="{FF2B5EF4-FFF2-40B4-BE49-F238E27FC236}">
                <a16:creationId xmlns:a16="http://schemas.microsoft.com/office/drawing/2014/main" id="{103B7A32-A55E-4883-94F4-4DD0EDDD8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5980" y="4443847"/>
            <a:ext cx="131852" cy="24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78">
            <a:extLst>
              <a:ext uri="{FF2B5EF4-FFF2-40B4-BE49-F238E27FC236}">
                <a16:creationId xmlns:a16="http://schemas.microsoft.com/office/drawing/2014/main" id="{8D9E63CD-D396-49C3-BCC9-FED087C41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88" y="4741678"/>
            <a:ext cx="617378" cy="34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Bone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79">
            <a:extLst>
              <a:ext uri="{FF2B5EF4-FFF2-40B4-BE49-F238E27FC236}">
                <a16:creationId xmlns:a16="http://schemas.microsoft.com/office/drawing/2014/main" id="{40C6A78B-F487-4062-8EF9-3E9BD4CCD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7551" y="4741678"/>
            <a:ext cx="437439" cy="34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80">
            <a:extLst>
              <a:ext uri="{FF2B5EF4-FFF2-40B4-BE49-F238E27FC236}">
                <a16:creationId xmlns:a16="http://schemas.microsoft.com/office/drawing/2014/main" id="{8ED4DE62-CF9E-4F05-B13C-528E567F7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122" y="4741678"/>
            <a:ext cx="646851" cy="34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(mm)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81">
            <a:extLst>
              <a:ext uri="{FF2B5EF4-FFF2-40B4-BE49-F238E27FC236}">
                <a16:creationId xmlns:a16="http://schemas.microsoft.com/office/drawing/2014/main" id="{5790DDC9-949A-428D-B320-27D9F54A6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5987" y="4741678"/>
            <a:ext cx="550677" cy="34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26.4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84">
            <a:extLst>
              <a:ext uri="{FF2B5EF4-FFF2-40B4-BE49-F238E27FC236}">
                <a16:creationId xmlns:a16="http://schemas.microsoft.com/office/drawing/2014/main" id="{49B610AF-4BE7-487A-98F6-7B1D90684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4437" y="4741678"/>
            <a:ext cx="656159" cy="34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21.9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85">
            <a:extLst>
              <a:ext uri="{FF2B5EF4-FFF2-40B4-BE49-F238E27FC236}">
                <a16:creationId xmlns:a16="http://schemas.microsoft.com/office/drawing/2014/main" id="{E549ED46-9754-4A36-93B0-B01AA5ED0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8577" y="4817686"/>
            <a:ext cx="4776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17.0%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88">
            <a:extLst>
              <a:ext uri="{FF2B5EF4-FFF2-40B4-BE49-F238E27FC236}">
                <a16:creationId xmlns:a16="http://schemas.microsoft.com/office/drawing/2014/main" id="{F7C33A26-6460-4236-8B3C-0840C7740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566" y="4741678"/>
            <a:ext cx="654607" cy="34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21.7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89">
            <a:extLst>
              <a:ext uri="{FF2B5EF4-FFF2-40B4-BE49-F238E27FC236}">
                <a16:creationId xmlns:a16="http://schemas.microsoft.com/office/drawing/2014/main" id="{0D9F8E63-BE11-4C92-AE04-D1DC1D867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7155" y="4817686"/>
            <a:ext cx="133403" cy="24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90">
            <a:extLst>
              <a:ext uri="{FF2B5EF4-FFF2-40B4-BE49-F238E27FC236}">
                <a16:creationId xmlns:a16="http://schemas.microsoft.com/office/drawing/2014/main" id="{0D23AC18-8F6E-4550-BB93-A77D75EB0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5242" y="4817686"/>
            <a:ext cx="483975" cy="24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17.8%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91">
            <a:extLst>
              <a:ext uri="{FF2B5EF4-FFF2-40B4-BE49-F238E27FC236}">
                <a16:creationId xmlns:a16="http://schemas.microsoft.com/office/drawing/2014/main" id="{6E4339D9-FEB3-4233-A536-4FF68BDB0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5980" y="4817686"/>
            <a:ext cx="131852" cy="24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92">
            <a:extLst>
              <a:ext uri="{FF2B5EF4-FFF2-40B4-BE49-F238E27FC236}">
                <a16:creationId xmlns:a16="http://schemas.microsoft.com/office/drawing/2014/main" id="{71AA8CC5-4FC3-4157-B0F5-34393D461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88" y="5110864"/>
            <a:ext cx="1652030" cy="34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Illegal Angle (%)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93">
            <a:extLst>
              <a:ext uri="{FF2B5EF4-FFF2-40B4-BE49-F238E27FC236}">
                <a16:creationId xmlns:a16="http://schemas.microsoft.com/office/drawing/2014/main" id="{CD62C0C1-D5FF-4CF4-8BF7-0C12EAC6C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5987" y="5110864"/>
            <a:ext cx="597213" cy="34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3.7%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96">
            <a:extLst>
              <a:ext uri="{FF2B5EF4-FFF2-40B4-BE49-F238E27FC236}">
                <a16:creationId xmlns:a16="http://schemas.microsoft.com/office/drawing/2014/main" id="{189C96D1-C64C-4123-B816-0ABA5F9D9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4437" y="5110864"/>
            <a:ext cx="646851" cy="34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3.3%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97">
            <a:extLst>
              <a:ext uri="{FF2B5EF4-FFF2-40B4-BE49-F238E27FC236}">
                <a16:creationId xmlns:a16="http://schemas.microsoft.com/office/drawing/2014/main" id="{C23A3187-BA56-4B9D-8CE4-944095CED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8577" y="5186873"/>
            <a:ext cx="4776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10.8%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100">
            <a:extLst>
              <a:ext uri="{FF2B5EF4-FFF2-40B4-BE49-F238E27FC236}">
                <a16:creationId xmlns:a16="http://schemas.microsoft.com/office/drawing/2014/main" id="{6BD42CC2-3418-4F29-A452-00BC741D1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566" y="5110864"/>
            <a:ext cx="645300" cy="34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2.5%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Rectangle 101">
            <a:extLst>
              <a:ext uri="{FF2B5EF4-FFF2-40B4-BE49-F238E27FC236}">
                <a16:creationId xmlns:a16="http://schemas.microsoft.com/office/drawing/2014/main" id="{D26ED1D9-EFE7-4A08-AFAF-CFDD7D386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7155" y="5186873"/>
            <a:ext cx="133403" cy="24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Rectangle 102">
            <a:extLst>
              <a:ext uri="{FF2B5EF4-FFF2-40B4-BE49-F238E27FC236}">
                <a16:creationId xmlns:a16="http://schemas.microsoft.com/office/drawing/2014/main" id="{F3701D22-8079-4D2C-BBE1-8DBD28003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5242" y="5186873"/>
            <a:ext cx="483975" cy="24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32.4%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Rectangle 103">
            <a:extLst>
              <a:ext uri="{FF2B5EF4-FFF2-40B4-BE49-F238E27FC236}">
                <a16:creationId xmlns:a16="http://schemas.microsoft.com/office/drawing/2014/main" id="{EEFCC1DA-7F93-49DA-A81B-7D38D52CC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5980" y="5186873"/>
            <a:ext cx="131852" cy="24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414D69B-1068-4CA3-8C32-C40FE7955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316" y="3578276"/>
            <a:ext cx="1748205" cy="370737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00830E4-19BD-4DB0-BF07-C5992BE6C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316" y="3949013"/>
            <a:ext cx="1748205" cy="372288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62E0C01-1F9C-40D8-B1EE-1C1516811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316" y="4321302"/>
            <a:ext cx="1748205" cy="370737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095AD97-97F8-4EFA-80F5-2511F3CBE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316" y="4692039"/>
            <a:ext cx="1748205" cy="372288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4605640B-4D96-40F4-8399-7F0F0A9EF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316" y="5064328"/>
            <a:ext cx="1748205" cy="370737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Line 35">
            <a:extLst>
              <a:ext uri="{FF2B5EF4-FFF2-40B4-BE49-F238E27FC236}">
                <a16:creationId xmlns:a16="http://schemas.microsoft.com/office/drawing/2014/main" id="{AABD4BCD-F8C1-4309-BC5A-24F6831C1B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7316" y="3570520"/>
            <a:ext cx="0" cy="18707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Rectangle 49">
            <a:extLst>
              <a:ext uri="{FF2B5EF4-FFF2-40B4-BE49-F238E27FC236}">
                <a16:creationId xmlns:a16="http://schemas.microsoft.com/office/drawing/2014/main" id="{C6DBD6CE-7713-4243-844A-145DB10BC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490" y="3617056"/>
            <a:ext cx="152490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State of the art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Rectangle 55">
            <a:extLst>
              <a:ext uri="{FF2B5EF4-FFF2-40B4-BE49-F238E27FC236}">
                <a16:creationId xmlns:a16="http://schemas.microsoft.com/office/drawing/2014/main" id="{C16C442E-FED0-4263-B906-DD6A6B2EE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490" y="3990896"/>
            <a:ext cx="7197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78.7 [1]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Rectangle 67">
            <a:extLst>
              <a:ext uri="{FF2B5EF4-FFF2-40B4-BE49-F238E27FC236}">
                <a16:creationId xmlns:a16="http://schemas.microsoft.com/office/drawing/2014/main" id="{D7F475A7-D726-4783-9B39-995E7F1F1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490" y="4360082"/>
            <a:ext cx="7534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Rectangle 81">
            <a:extLst>
              <a:ext uri="{FF2B5EF4-FFF2-40B4-BE49-F238E27FC236}">
                <a16:creationId xmlns:a16="http://schemas.microsoft.com/office/drawing/2014/main" id="{15A2B376-773F-4E84-BB48-1093F0E05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490" y="4733922"/>
            <a:ext cx="705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Rectangle 93">
            <a:extLst>
              <a:ext uri="{FF2B5EF4-FFF2-40B4-BE49-F238E27FC236}">
                <a16:creationId xmlns:a16="http://schemas.microsoft.com/office/drawing/2014/main" id="{5B1D69D2-A97E-4290-8DED-D5FCC8A3D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490" y="5103108"/>
            <a:ext cx="7534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F4D59A-837C-43F3-8C88-B3C51FF1E930}"/>
              </a:ext>
            </a:extLst>
          </p:cNvPr>
          <p:cNvSpPr txBox="1"/>
          <p:nvPr/>
        </p:nvSpPr>
        <p:spPr>
          <a:xfrm>
            <a:off x="288194" y="4254482"/>
            <a:ext cx="119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lower, the better</a:t>
            </a:r>
          </a:p>
        </p:txBody>
      </p:sp>
    </p:spTree>
    <p:extLst>
      <p:ext uri="{BB962C8B-B14F-4D97-AF65-F5344CB8AC3E}">
        <p14:creationId xmlns:p14="http://schemas.microsoft.com/office/powerpoint/2010/main" val="347294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8" grpId="0"/>
      <p:bldP spid="59" grpId="0"/>
      <p:bldP spid="62" grpId="0"/>
      <p:bldP spid="63" grpId="0"/>
      <p:bldP spid="64" grpId="0"/>
      <p:bldP spid="65" grpId="0"/>
      <p:bldP spid="67" grpId="0"/>
      <p:bldP spid="70" grpId="0"/>
      <p:bldP spid="71" grpId="0"/>
      <p:bldP spid="74" grpId="0"/>
      <p:bldP spid="75" grpId="0"/>
      <p:bldP spid="76" grpId="0"/>
      <p:bldP spid="77" grpId="0"/>
      <p:bldP spid="81" grpId="0"/>
      <p:bldP spid="84" grpId="0"/>
      <p:bldP spid="85" grpId="0"/>
      <p:bldP spid="88" grpId="0"/>
      <p:bldP spid="89" grpId="0"/>
      <p:bldP spid="90" grpId="0"/>
      <p:bldP spid="91" grpId="0"/>
      <p:bldP spid="93" grpId="0"/>
      <p:bldP spid="96" grpId="0"/>
      <p:bldP spid="97" grpId="0"/>
      <p:bldP spid="100" grpId="0"/>
      <p:bldP spid="101" grpId="0"/>
      <p:bldP spid="102" grpId="0"/>
      <p:bldP spid="103" grpId="0"/>
      <p:bldP spid="111" grpId="0"/>
      <p:bldP spid="112" grpId="0"/>
      <p:bldP spid="113" grpId="0"/>
      <p:bldP spid="1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to 2D Task (Regression Based)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724705"/>
            <a:ext cx="89672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Complementary to “multi-stage error feedback”:</a:t>
            </a:r>
            <a:endParaRPr lang="en-US" sz="900" dirty="0"/>
          </a:p>
          <a:p>
            <a:pPr marL="800100" lvl="1" indent="-342900">
              <a:buAutoNum type="alphaLcPeriod"/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FF0000"/>
                </a:solidFill>
              </a:rPr>
              <a:t>two-stage</a:t>
            </a:r>
            <a:r>
              <a:rPr lang="en-US" sz="2400" dirty="0"/>
              <a:t> error feedback baseline.</a:t>
            </a:r>
            <a:endParaRPr lang="en-US" sz="900" dirty="0"/>
          </a:p>
          <a:p>
            <a:pPr marL="800100" lvl="1" indent="-342900">
              <a:buAutoNum type="alphaLcPeriod"/>
            </a:pPr>
            <a:r>
              <a:rPr lang="en-US" sz="2400" dirty="0"/>
              <a:t>Stage1: direct joint regression.</a:t>
            </a:r>
            <a:endParaRPr lang="en-US" sz="900" dirty="0"/>
          </a:p>
          <a:p>
            <a:pPr marL="800100" lvl="1" indent="-342900">
              <a:buAutoNum type="alphaLcPeriod"/>
            </a:pPr>
            <a:r>
              <a:rPr lang="en-US" sz="2400" dirty="0"/>
              <a:t>Stage2: use joint prediction from stage1.</a:t>
            </a:r>
            <a:endParaRPr lang="en-US" sz="900" dirty="0"/>
          </a:p>
          <a:p>
            <a:pPr marL="800100" lvl="1" indent="-342900">
              <a:buAutoNum type="alphaLcPeriod"/>
            </a:pPr>
            <a:r>
              <a:rPr lang="en-US" sz="2400" dirty="0"/>
              <a:t>Our method improves both stages.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D6EF19-E74B-499B-9509-07782607013A}"/>
              </a:ext>
            </a:extLst>
          </p:cNvPr>
          <p:cNvSpPr txBox="1"/>
          <p:nvPr/>
        </p:nvSpPr>
        <p:spPr>
          <a:xfrm>
            <a:off x="838200" y="2692409"/>
            <a:ext cx="2043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Two stage error feedback</a:t>
            </a: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ACAF2DFF-43F1-4A7C-918A-678465B54E0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260725" y="1628775"/>
            <a:ext cx="7348538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70D5BCB9-DAB8-4D9C-83D6-BEE96B7C7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663" y="1652588"/>
            <a:ext cx="828675" cy="398463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3A4B165-1D4F-4213-8B0B-57D6A8591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338" y="1652588"/>
            <a:ext cx="2038350" cy="398463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72422EDC-1213-4DA5-BBB0-3AA1D8BAD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688" y="1652588"/>
            <a:ext cx="1765300" cy="398463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6E04F65C-7C0C-4370-B582-3E1D34D6B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0988" y="1652588"/>
            <a:ext cx="1123950" cy="398463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57402098-F104-4D22-BF0B-43B08CCEB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4938" y="1652588"/>
            <a:ext cx="1555750" cy="398463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FF268F90-C652-4A20-8C03-B13C27941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663" y="2051050"/>
            <a:ext cx="828675" cy="1196975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E5B7D5BA-2FC0-4015-AD12-6A4F1CC47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338" y="2051050"/>
            <a:ext cx="2038350" cy="3984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6DD1B064-7123-460F-B015-C7E7D8537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688" y="2051050"/>
            <a:ext cx="1765300" cy="3984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BD439471-0BEE-4033-96F8-3E6F242B9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0988" y="2051050"/>
            <a:ext cx="1123950" cy="3984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13F92C27-1615-4B85-A10F-1619F767C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4938" y="2051050"/>
            <a:ext cx="1555750" cy="3984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C429BF4B-53A6-442C-A65F-16DC42D90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338" y="2449513"/>
            <a:ext cx="2038350" cy="3984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2FB748BA-4203-4F82-99F3-4DC98D8A6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688" y="2449513"/>
            <a:ext cx="1765300" cy="3984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C8991431-E53F-4153-A35E-577728EED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0988" y="2449513"/>
            <a:ext cx="1123950" cy="3984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2AC60F26-EECA-4C4E-AB54-A2A2C40B3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4938" y="2449513"/>
            <a:ext cx="1555750" cy="3984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3234603B-B7B9-4769-A72B-0033C18F4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338" y="2847975"/>
            <a:ext cx="2038350" cy="400050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2F4DABC2-E18C-4614-8DE4-A8E7D0D05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688" y="2847975"/>
            <a:ext cx="1765300" cy="400050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9E621B8B-40F7-4D2A-A0CA-5BAE9F433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0988" y="2847975"/>
            <a:ext cx="1123950" cy="400050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8CA0C968-B1DB-43E4-AC4C-4EE5D89B9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4938" y="2847975"/>
            <a:ext cx="1555750" cy="400050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BA95B728-F79D-43AA-B4B7-E41F46293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663" y="3248025"/>
            <a:ext cx="828675" cy="1195388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D2F0F513-3CC2-4744-82C2-64A5A06E9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338" y="3248025"/>
            <a:ext cx="2038350" cy="3984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CD4F03EC-B18B-4981-8793-FD4530E9F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688" y="3248025"/>
            <a:ext cx="1765300" cy="3984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F5BF48D3-539C-4808-82C4-560126D66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0988" y="3248025"/>
            <a:ext cx="1123950" cy="3984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B8B25714-DA07-4ACC-A0FD-A36851DD0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4938" y="3248025"/>
            <a:ext cx="1555750" cy="3984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0A8064F9-E8E7-4E18-BDB4-CAA84D3F1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338" y="3646488"/>
            <a:ext cx="2038350" cy="3984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94385410-285C-40A8-97CE-492BB6E49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688" y="3646488"/>
            <a:ext cx="1765300" cy="3984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55A29C65-FBD1-41E6-A24E-C28EE9AF5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0988" y="3646488"/>
            <a:ext cx="1123950" cy="3984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489C9743-F2D1-470E-9B4F-BDFBEC7BF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4938" y="3646488"/>
            <a:ext cx="1555750" cy="3984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2">
            <a:extLst>
              <a:ext uri="{FF2B5EF4-FFF2-40B4-BE49-F238E27FC236}">
                <a16:creationId xmlns:a16="http://schemas.microsoft.com/office/drawing/2014/main" id="{41F195BE-0E51-4117-8F99-65D8DC4DD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338" y="4044950"/>
            <a:ext cx="2038350" cy="3984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3">
            <a:extLst>
              <a:ext uri="{FF2B5EF4-FFF2-40B4-BE49-F238E27FC236}">
                <a16:creationId xmlns:a16="http://schemas.microsoft.com/office/drawing/2014/main" id="{FCE6505E-8F5F-4329-BC01-AB9DAB5F7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688" y="4044950"/>
            <a:ext cx="1765300" cy="3984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34">
            <a:extLst>
              <a:ext uri="{FF2B5EF4-FFF2-40B4-BE49-F238E27FC236}">
                <a16:creationId xmlns:a16="http://schemas.microsoft.com/office/drawing/2014/main" id="{13AFE5BA-0301-4693-B8B2-107F79679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0988" y="4044950"/>
            <a:ext cx="1123950" cy="3984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35">
            <a:extLst>
              <a:ext uri="{FF2B5EF4-FFF2-40B4-BE49-F238E27FC236}">
                <a16:creationId xmlns:a16="http://schemas.microsoft.com/office/drawing/2014/main" id="{973455A7-C86D-4305-BDF9-D7AACF980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4938" y="4044950"/>
            <a:ext cx="1555750" cy="3984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36">
            <a:extLst>
              <a:ext uri="{FF2B5EF4-FFF2-40B4-BE49-F238E27FC236}">
                <a16:creationId xmlns:a16="http://schemas.microsoft.com/office/drawing/2014/main" id="{1E6CD0D2-2C7D-4AC5-86DA-FBF06BB17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7338" y="1646238"/>
            <a:ext cx="0" cy="2803525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37">
            <a:extLst>
              <a:ext uri="{FF2B5EF4-FFF2-40B4-BE49-F238E27FC236}">
                <a16:creationId xmlns:a16="http://schemas.microsoft.com/office/drawing/2014/main" id="{B96077CA-CA19-413C-A203-CB08F10ACF6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5688" y="1646238"/>
            <a:ext cx="0" cy="2803525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38">
            <a:extLst>
              <a:ext uri="{FF2B5EF4-FFF2-40B4-BE49-F238E27FC236}">
                <a16:creationId xmlns:a16="http://schemas.microsoft.com/office/drawing/2014/main" id="{7B200588-7516-49E4-BAF4-EF75796908B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0988" y="1646238"/>
            <a:ext cx="0" cy="2803525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39">
            <a:extLst>
              <a:ext uri="{FF2B5EF4-FFF2-40B4-BE49-F238E27FC236}">
                <a16:creationId xmlns:a16="http://schemas.microsoft.com/office/drawing/2014/main" id="{0CD7D46A-9413-4BD6-8336-D08A3E89D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9024938" y="1646238"/>
            <a:ext cx="0" cy="2803525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40">
            <a:extLst>
              <a:ext uri="{FF2B5EF4-FFF2-40B4-BE49-F238E27FC236}">
                <a16:creationId xmlns:a16="http://schemas.microsoft.com/office/drawing/2014/main" id="{175C2E40-D020-46DC-BE1E-5A00E8C71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2313" y="2051050"/>
            <a:ext cx="7324725" cy="0"/>
          </a:xfrm>
          <a:prstGeom prst="line">
            <a:avLst/>
          </a:prstGeom>
          <a:noFill/>
          <a:ln w="41275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41">
            <a:extLst>
              <a:ext uri="{FF2B5EF4-FFF2-40B4-BE49-F238E27FC236}">
                <a16:creationId xmlns:a16="http://schemas.microsoft.com/office/drawing/2014/main" id="{D3E644A9-6CDF-4FBF-929B-50D8D30EF6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0988" y="2449513"/>
            <a:ext cx="6496050" cy="0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42">
            <a:extLst>
              <a:ext uri="{FF2B5EF4-FFF2-40B4-BE49-F238E27FC236}">
                <a16:creationId xmlns:a16="http://schemas.microsoft.com/office/drawing/2014/main" id="{8A6D753E-8E2C-482B-BC92-7D950C7D53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0988" y="2847975"/>
            <a:ext cx="6496050" cy="0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43">
            <a:extLst>
              <a:ext uri="{FF2B5EF4-FFF2-40B4-BE49-F238E27FC236}">
                <a16:creationId xmlns:a16="http://schemas.microsoft.com/office/drawing/2014/main" id="{B9887CD8-73CE-4D73-B736-FE0A9CF0B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2313" y="3248025"/>
            <a:ext cx="7324725" cy="0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44">
            <a:extLst>
              <a:ext uri="{FF2B5EF4-FFF2-40B4-BE49-F238E27FC236}">
                <a16:creationId xmlns:a16="http://schemas.microsoft.com/office/drawing/2014/main" id="{3A5C633A-EBFD-4EB0-BDAA-1646312C2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0988" y="3646488"/>
            <a:ext cx="6496050" cy="0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45">
            <a:extLst>
              <a:ext uri="{FF2B5EF4-FFF2-40B4-BE49-F238E27FC236}">
                <a16:creationId xmlns:a16="http://schemas.microsoft.com/office/drawing/2014/main" id="{EDAC74B0-FA32-4975-8DF6-4989F3A4A4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0988" y="4044950"/>
            <a:ext cx="6496050" cy="0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46">
            <a:extLst>
              <a:ext uri="{FF2B5EF4-FFF2-40B4-BE49-F238E27FC236}">
                <a16:creationId xmlns:a16="http://schemas.microsoft.com/office/drawing/2014/main" id="{178CCD03-29CC-41A9-91EB-E18E954A71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8663" y="1646238"/>
            <a:ext cx="0" cy="2803525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47">
            <a:extLst>
              <a:ext uri="{FF2B5EF4-FFF2-40B4-BE49-F238E27FC236}">
                <a16:creationId xmlns:a16="http://schemas.microsoft.com/office/drawing/2014/main" id="{9C1217CC-8586-4A7A-94AB-AE715CF94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80688" y="1646238"/>
            <a:ext cx="0" cy="2803525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48">
            <a:extLst>
              <a:ext uri="{FF2B5EF4-FFF2-40B4-BE49-F238E27FC236}">
                <a16:creationId xmlns:a16="http://schemas.microsoft.com/office/drawing/2014/main" id="{CF691A28-3F9A-4D16-9C8B-C0892EA36C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2313" y="1652588"/>
            <a:ext cx="7324725" cy="0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49">
            <a:extLst>
              <a:ext uri="{FF2B5EF4-FFF2-40B4-BE49-F238E27FC236}">
                <a16:creationId xmlns:a16="http://schemas.microsoft.com/office/drawing/2014/main" id="{5D3C791E-ECBD-467E-B2F9-7F9857BCA2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2313" y="4443413"/>
            <a:ext cx="7324725" cy="0"/>
          </a:xfrm>
          <a:prstGeom prst="line">
            <a:avLst/>
          </a:prstGeom>
          <a:noFill/>
          <a:ln w="142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50">
            <a:extLst>
              <a:ext uri="{FF2B5EF4-FFF2-40B4-BE49-F238E27FC236}">
                <a16:creationId xmlns:a16="http://schemas.microsoft.com/office/drawing/2014/main" id="{E35EC4C0-213F-4C90-96CB-B5EE6B516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263" y="1697038"/>
            <a:ext cx="7080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Stage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1">
            <a:extLst>
              <a:ext uri="{FF2B5EF4-FFF2-40B4-BE49-F238E27FC236}">
                <a16:creationId xmlns:a16="http://schemas.microsoft.com/office/drawing/2014/main" id="{62980710-C57D-4F03-9A01-6CC7B9004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38" y="1697038"/>
            <a:ext cx="825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Metric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2">
            <a:extLst>
              <a:ext uri="{FF2B5EF4-FFF2-40B4-BE49-F238E27FC236}">
                <a16:creationId xmlns:a16="http://schemas.microsoft.com/office/drawing/2014/main" id="{A34195C4-5A29-41E4-AE39-60F67AA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288" y="1697038"/>
            <a:ext cx="17160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State of the art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3">
            <a:extLst>
              <a:ext uri="{FF2B5EF4-FFF2-40B4-BE49-F238E27FC236}">
                <a16:creationId xmlns:a16="http://schemas.microsoft.com/office/drawing/2014/main" id="{1A3CCC1D-2B84-41F1-9705-172D8E8D7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2588" y="1697038"/>
            <a:ext cx="1012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Baseline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4">
            <a:extLst>
              <a:ext uri="{FF2B5EF4-FFF2-40B4-BE49-F238E27FC236}">
                <a16:creationId xmlns:a16="http://schemas.microsoft.com/office/drawing/2014/main" id="{42B320EF-6AA7-4906-BA47-43B0CBE06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6538" y="1697038"/>
            <a:ext cx="10302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Ours(all)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5">
            <a:extLst>
              <a:ext uri="{FF2B5EF4-FFF2-40B4-BE49-F238E27FC236}">
                <a16:creationId xmlns:a16="http://schemas.microsoft.com/office/drawing/2014/main" id="{F09EE7C3-DB35-4657-BD43-558EA85E3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675" y="2397125"/>
            <a:ext cx="2571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56">
            <a:extLst>
              <a:ext uri="{FF2B5EF4-FFF2-40B4-BE49-F238E27FC236}">
                <a16:creationId xmlns:a16="http://schemas.microsoft.com/office/drawing/2014/main" id="{E5E77D2F-DC7A-4032-934E-755457F3A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38" y="2098675"/>
            <a:ext cx="18034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Joint Error (mm)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57">
            <a:extLst>
              <a:ext uri="{FF2B5EF4-FFF2-40B4-BE49-F238E27FC236}">
                <a16:creationId xmlns:a16="http://schemas.microsoft.com/office/drawing/2014/main" id="{320A2285-CE86-49B8-A98D-CA87AA696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288" y="2098675"/>
            <a:ext cx="2047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8">
            <a:extLst>
              <a:ext uri="{FF2B5EF4-FFF2-40B4-BE49-F238E27FC236}">
                <a16:creationId xmlns:a16="http://schemas.microsoft.com/office/drawing/2014/main" id="{6364DF84-82A9-4CA2-872B-9C1F9ECFD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2588" y="2098675"/>
            <a:ext cx="5730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29.7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59">
            <a:extLst>
              <a:ext uri="{FF2B5EF4-FFF2-40B4-BE49-F238E27FC236}">
                <a16:creationId xmlns:a16="http://schemas.microsoft.com/office/drawing/2014/main" id="{D994F773-524B-4EFE-815C-67A384739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6538" y="2098675"/>
            <a:ext cx="8778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27.2    (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0">
            <a:extLst>
              <a:ext uri="{FF2B5EF4-FFF2-40B4-BE49-F238E27FC236}">
                <a16:creationId xmlns:a16="http://schemas.microsoft.com/office/drawing/2014/main" id="{0AAE8374-0D3B-402E-8ADA-0F0732D9A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4725" y="2098675"/>
            <a:ext cx="6270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8.4%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61">
            <a:extLst>
              <a:ext uri="{FF2B5EF4-FFF2-40B4-BE49-F238E27FC236}">
                <a16:creationId xmlns:a16="http://schemas.microsoft.com/office/drawing/2014/main" id="{95971E4B-FCE4-4515-852D-C21873B1E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0500" y="2098675"/>
            <a:ext cx="2047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62">
            <a:extLst>
              <a:ext uri="{FF2B5EF4-FFF2-40B4-BE49-F238E27FC236}">
                <a16:creationId xmlns:a16="http://schemas.microsoft.com/office/drawing/2014/main" id="{38F52234-46D7-49F0-97DA-D9AD3B5E8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38" y="2497138"/>
            <a:ext cx="18446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Bone Error (mm)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63">
            <a:extLst>
              <a:ext uri="{FF2B5EF4-FFF2-40B4-BE49-F238E27FC236}">
                <a16:creationId xmlns:a16="http://schemas.microsoft.com/office/drawing/2014/main" id="{67B86F43-FB16-4875-8792-6D383DF78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288" y="2497138"/>
            <a:ext cx="2047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64">
            <a:extLst>
              <a:ext uri="{FF2B5EF4-FFF2-40B4-BE49-F238E27FC236}">
                <a16:creationId xmlns:a16="http://schemas.microsoft.com/office/drawing/2014/main" id="{5BD0A3D6-C57A-410A-ACF9-F0A9E610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2588" y="2497138"/>
            <a:ext cx="5730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24.8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65">
            <a:extLst>
              <a:ext uri="{FF2B5EF4-FFF2-40B4-BE49-F238E27FC236}">
                <a16:creationId xmlns:a16="http://schemas.microsoft.com/office/drawing/2014/main" id="{1AF60871-94A4-44D9-BB58-EF68F34AA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6538" y="2497138"/>
            <a:ext cx="8778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22.5    (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66">
            <a:extLst>
              <a:ext uri="{FF2B5EF4-FFF2-40B4-BE49-F238E27FC236}">
                <a16:creationId xmlns:a16="http://schemas.microsoft.com/office/drawing/2014/main" id="{FCDA2B96-A6A9-4E67-AAEE-DA89ADA51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4725" y="2497138"/>
            <a:ext cx="6270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9.3%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67">
            <a:extLst>
              <a:ext uri="{FF2B5EF4-FFF2-40B4-BE49-F238E27FC236}">
                <a16:creationId xmlns:a16="http://schemas.microsoft.com/office/drawing/2014/main" id="{F022E22B-E91E-4699-9B56-2DD693C76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0500" y="2497138"/>
            <a:ext cx="2047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68">
            <a:extLst>
              <a:ext uri="{FF2B5EF4-FFF2-40B4-BE49-F238E27FC236}">
                <a16:creationId xmlns:a16="http://schemas.microsoft.com/office/drawing/2014/main" id="{413F5F30-268F-4CDD-B3F0-4BEAFD62F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38" y="2895600"/>
            <a:ext cx="9144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PCK (%)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69">
            <a:extLst>
              <a:ext uri="{FF2B5EF4-FFF2-40B4-BE49-F238E27FC236}">
                <a16:creationId xmlns:a16="http://schemas.microsoft.com/office/drawing/2014/main" id="{4DD59326-DCBC-41D6-B5FF-FA4F94A80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288" y="2895600"/>
            <a:ext cx="2047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70">
            <a:extLst>
              <a:ext uri="{FF2B5EF4-FFF2-40B4-BE49-F238E27FC236}">
                <a16:creationId xmlns:a16="http://schemas.microsoft.com/office/drawing/2014/main" id="{4447DEE6-73A0-4A26-83F0-46321179D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2588" y="2895600"/>
            <a:ext cx="755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76.5%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71">
            <a:extLst>
              <a:ext uri="{FF2B5EF4-FFF2-40B4-BE49-F238E27FC236}">
                <a16:creationId xmlns:a16="http://schemas.microsoft.com/office/drawing/2014/main" id="{C7381F98-1FB6-4CD6-9E1A-762C6F5A2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6538" y="2895600"/>
            <a:ext cx="8842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79.6% (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72">
            <a:extLst>
              <a:ext uri="{FF2B5EF4-FFF2-40B4-BE49-F238E27FC236}">
                <a16:creationId xmlns:a16="http://schemas.microsoft.com/office/drawing/2014/main" id="{96521856-6772-4942-A00C-97D2BA3BF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1075" y="2895600"/>
            <a:ext cx="6254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4.1%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73">
            <a:extLst>
              <a:ext uri="{FF2B5EF4-FFF2-40B4-BE49-F238E27FC236}">
                <a16:creationId xmlns:a16="http://schemas.microsoft.com/office/drawing/2014/main" id="{B4CA6112-D993-4723-8C3E-2CB2D6A53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6850" y="2895600"/>
            <a:ext cx="2047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74">
            <a:extLst>
              <a:ext uri="{FF2B5EF4-FFF2-40B4-BE49-F238E27FC236}">
                <a16:creationId xmlns:a16="http://schemas.microsoft.com/office/drawing/2014/main" id="{FF26B1C9-20A6-46EB-94C2-1D6439556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675" y="3592513"/>
            <a:ext cx="2571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75">
            <a:extLst>
              <a:ext uri="{FF2B5EF4-FFF2-40B4-BE49-F238E27FC236}">
                <a16:creationId xmlns:a16="http://schemas.microsoft.com/office/drawing/2014/main" id="{F388B010-756C-4BE4-9E72-E69BF6D6D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38" y="3294063"/>
            <a:ext cx="180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Joint Error (mm)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76">
            <a:extLst>
              <a:ext uri="{FF2B5EF4-FFF2-40B4-BE49-F238E27FC236}">
                <a16:creationId xmlns:a16="http://schemas.microsoft.com/office/drawing/2014/main" id="{B78A6295-D6F9-4C7E-ACD6-AAD4D1C3C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288" y="3294063"/>
            <a:ext cx="2047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5CD910BB-7490-4F49-A39A-C3B41C73F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2588" y="3294063"/>
            <a:ext cx="5730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25.0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78">
            <a:extLst>
              <a:ext uri="{FF2B5EF4-FFF2-40B4-BE49-F238E27FC236}">
                <a16:creationId xmlns:a16="http://schemas.microsoft.com/office/drawing/2014/main" id="{E8C209EE-CC5C-4C39-B3ED-3EFBE3A64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6538" y="3294063"/>
            <a:ext cx="8778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22.8    (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79">
            <a:extLst>
              <a:ext uri="{FF2B5EF4-FFF2-40B4-BE49-F238E27FC236}">
                <a16:creationId xmlns:a16="http://schemas.microsoft.com/office/drawing/2014/main" id="{25DE1E57-B492-43F0-84EE-3DE16075F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4725" y="3294063"/>
            <a:ext cx="6270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8.8%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80">
            <a:extLst>
              <a:ext uri="{FF2B5EF4-FFF2-40B4-BE49-F238E27FC236}">
                <a16:creationId xmlns:a16="http://schemas.microsoft.com/office/drawing/2014/main" id="{424AECFA-9B75-4078-BCC8-15E4B5908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0500" y="3294063"/>
            <a:ext cx="2047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81">
            <a:extLst>
              <a:ext uri="{FF2B5EF4-FFF2-40B4-BE49-F238E27FC236}">
                <a16:creationId xmlns:a16="http://schemas.microsoft.com/office/drawing/2014/main" id="{92CDB0F2-674A-48E2-8635-EA78D19BA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38" y="3692525"/>
            <a:ext cx="1844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Bone Error (mm)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82">
            <a:extLst>
              <a:ext uri="{FF2B5EF4-FFF2-40B4-BE49-F238E27FC236}">
                <a16:creationId xmlns:a16="http://schemas.microsoft.com/office/drawing/2014/main" id="{813C8E6F-CADD-4C3A-8776-F82646EB2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288" y="3692525"/>
            <a:ext cx="2047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83">
            <a:extLst>
              <a:ext uri="{FF2B5EF4-FFF2-40B4-BE49-F238E27FC236}">
                <a16:creationId xmlns:a16="http://schemas.microsoft.com/office/drawing/2014/main" id="{E95D1064-043E-4E00-BAEE-578CDF956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2588" y="3692525"/>
            <a:ext cx="5730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21.2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84">
            <a:extLst>
              <a:ext uri="{FF2B5EF4-FFF2-40B4-BE49-F238E27FC236}">
                <a16:creationId xmlns:a16="http://schemas.microsoft.com/office/drawing/2014/main" id="{A6E20B5F-624D-47DD-8754-3BE22D298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6538" y="3692525"/>
            <a:ext cx="8778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19.5    (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85">
            <a:extLst>
              <a:ext uri="{FF2B5EF4-FFF2-40B4-BE49-F238E27FC236}">
                <a16:creationId xmlns:a16="http://schemas.microsoft.com/office/drawing/2014/main" id="{85A43A41-3FBE-44BC-8956-D0D4F2071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4725" y="3692525"/>
            <a:ext cx="6270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8.0%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86">
            <a:extLst>
              <a:ext uri="{FF2B5EF4-FFF2-40B4-BE49-F238E27FC236}">
                <a16:creationId xmlns:a16="http://schemas.microsoft.com/office/drawing/2014/main" id="{B7FCF257-236B-4ADC-BDA5-8B73B4451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0500" y="3692525"/>
            <a:ext cx="2047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87">
            <a:extLst>
              <a:ext uri="{FF2B5EF4-FFF2-40B4-BE49-F238E27FC236}">
                <a16:creationId xmlns:a16="http://schemas.microsoft.com/office/drawing/2014/main" id="{B589AB4A-BB9D-48AD-94A1-BF583166A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38" y="40894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PCK (%)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88">
            <a:extLst>
              <a:ext uri="{FF2B5EF4-FFF2-40B4-BE49-F238E27FC236}">
                <a16:creationId xmlns:a16="http://schemas.microsoft.com/office/drawing/2014/main" id="{D8C878B6-5611-4855-93D4-07B852FDA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288" y="4089400"/>
            <a:ext cx="1095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81.3% [2]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89">
            <a:extLst>
              <a:ext uri="{FF2B5EF4-FFF2-40B4-BE49-F238E27FC236}">
                <a16:creationId xmlns:a16="http://schemas.microsoft.com/office/drawing/2014/main" id="{F5DB3CC0-C332-4150-8FF7-6B74AF3B1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2588" y="4089400"/>
            <a:ext cx="7556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82.9%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90">
            <a:extLst>
              <a:ext uri="{FF2B5EF4-FFF2-40B4-BE49-F238E27FC236}">
                <a16:creationId xmlns:a16="http://schemas.microsoft.com/office/drawing/2014/main" id="{A5CEF1D8-F89A-432C-BF12-DF14898CB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6538" y="4089400"/>
            <a:ext cx="8842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86.4% (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91">
            <a:extLst>
              <a:ext uri="{FF2B5EF4-FFF2-40B4-BE49-F238E27FC236}">
                <a16:creationId xmlns:a16="http://schemas.microsoft.com/office/drawing/2014/main" id="{DBA8CAA7-89F4-479F-BF92-EFF439D38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1075" y="4089400"/>
            <a:ext cx="257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Rectangle 92">
            <a:extLst>
              <a:ext uri="{FF2B5EF4-FFF2-40B4-BE49-F238E27FC236}">
                <a16:creationId xmlns:a16="http://schemas.microsoft.com/office/drawing/2014/main" id="{5EF0AD4A-E175-4560-B6E2-7D1516E97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3313" y="4089400"/>
            <a:ext cx="4984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.2%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93">
            <a:extLst>
              <a:ext uri="{FF2B5EF4-FFF2-40B4-BE49-F238E27FC236}">
                <a16:creationId xmlns:a16="http://schemas.microsoft.com/office/drawing/2014/main" id="{F94D85EA-26C7-4B02-91AF-C489983C4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6850" y="4089400"/>
            <a:ext cx="2047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EA7852F-AD44-47A1-99A8-69705AF450F2}"/>
              </a:ext>
            </a:extLst>
          </p:cNvPr>
          <p:cNvSpPr/>
          <p:nvPr/>
        </p:nvSpPr>
        <p:spPr>
          <a:xfrm>
            <a:off x="7942604" y="2883126"/>
            <a:ext cx="719932" cy="3184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4AA8268-2B5F-4981-826B-DB4D3EDDEE2D}"/>
              </a:ext>
            </a:extLst>
          </p:cNvPr>
          <p:cNvSpPr/>
          <p:nvPr/>
        </p:nvSpPr>
        <p:spPr>
          <a:xfrm>
            <a:off x="7923270" y="4079983"/>
            <a:ext cx="719932" cy="3184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5410EB67-51C9-48C1-B64B-CA049491A3FE}"/>
              </a:ext>
            </a:extLst>
          </p:cNvPr>
          <p:cNvSpPr/>
          <p:nvPr/>
        </p:nvSpPr>
        <p:spPr>
          <a:xfrm>
            <a:off x="9050338" y="2895449"/>
            <a:ext cx="719932" cy="3184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0A778B8B-0773-49FF-9EA9-F9CC2788394F}"/>
              </a:ext>
            </a:extLst>
          </p:cNvPr>
          <p:cNvSpPr/>
          <p:nvPr/>
        </p:nvSpPr>
        <p:spPr>
          <a:xfrm>
            <a:off x="9047219" y="4083276"/>
            <a:ext cx="719932" cy="3184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C51CE2-2318-498B-84AD-3206BBA35393}"/>
              </a:ext>
            </a:extLst>
          </p:cNvPr>
          <p:cNvSpPr/>
          <p:nvPr/>
        </p:nvSpPr>
        <p:spPr>
          <a:xfrm>
            <a:off x="7183494" y="5972619"/>
            <a:ext cx="52386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[2]  </a:t>
            </a:r>
            <a:r>
              <a:rPr lang="en-US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Carreira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 et al., Human pose estimation with iterative error feedback, CVPR 2016.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920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0" grpId="0" animBg="1"/>
      <p:bldP spid="51" grpId="0" animBg="1"/>
      <p:bldP spid="52" grpId="0" animBg="1"/>
      <p:bldP spid="56" grpId="0" animBg="1"/>
      <p:bldP spid="64" grpId="0"/>
      <p:bldP spid="65" grpId="0"/>
      <p:bldP spid="66" grpId="0"/>
      <p:bldP spid="67" grpId="0"/>
      <p:bldP spid="68" grpId="0"/>
      <p:bldP spid="70" grpId="0"/>
      <p:bldP spid="71" grpId="0"/>
      <p:bldP spid="72" grpId="0"/>
      <p:bldP spid="73" grpId="0"/>
      <p:bldP spid="74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 animBg="1"/>
      <p:bldP spid="102" grpId="0" animBg="1"/>
      <p:bldP spid="103" grpId="0" animBg="1"/>
      <p:bldP spid="104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C8C59-AFCC-4AAB-BC6D-CC031BD0D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Unified 2D and 3D Pose Regression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645D4-51C6-497B-BC81-98C86E51A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 Our method g</a:t>
            </a:r>
            <a:r>
              <a:rPr lang="en-US" altLang="zh-CN" dirty="0"/>
              <a:t>eneral for </a:t>
            </a:r>
            <a:r>
              <a:rPr lang="en-US" dirty="0"/>
              <a:t>3D and 2D task.</a:t>
            </a:r>
          </a:p>
          <a:p>
            <a:endParaRPr lang="en-US" dirty="0"/>
          </a:p>
          <a:p>
            <a:r>
              <a:rPr lang="en-US" dirty="0"/>
              <a:t> Easily mixed 3D and 2D data training:</a:t>
            </a:r>
          </a:p>
          <a:p>
            <a:endParaRPr lang="en-US" dirty="0"/>
          </a:p>
          <a:p>
            <a:r>
              <a:rPr lang="en-US" dirty="0"/>
              <a:t> Decompose the loss into </a:t>
            </a:r>
            <a:r>
              <a:rPr lang="en-US" dirty="0" err="1"/>
              <a:t>xy</a:t>
            </a:r>
            <a:r>
              <a:rPr lang="en-US" dirty="0"/>
              <a:t> part and z part.</a:t>
            </a:r>
          </a:p>
          <a:p>
            <a:pPr lvl="1"/>
            <a:r>
              <a:rPr lang="en-US" dirty="0" err="1"/>
              <a:t>xy</a:t>
            </a:r>
            <a:r>
              <a:rPr lang="en-US" dirty="0"/>
              <a:t> part is always valid for both 3D and 2D samples.</a:t>
            </a:r>
          </a:p>
          <a:p>
            <a:pPr lvl="1"/>
            <a:r>
              <a:rPr lang="en-US" dirty="0"/>
              <a:t>z part is only computed for 3D samples and set to 0 for 2D samples.</a:t>
            </a:r>
          </a:p>
          <a:p>
            <a:pPr lvl="1"/>
            <a:endParaRPr lang="en-US" dirty="0"/>
          </a:p>
          <a:p>
            <a:r>
              <a:rPr lang="en-US" dirty="0"/>
              <a:t> Significantly improve 3D pose performance</a:t>
            </a:r>
          </a:p>
          <a:p>
            <a:pPr lvl="1"/>
            <a:r>
              <a:rPr lang="en-US" dirty="0"/>
              <a:t>Joint Error 67.5-&gt;48.3, 28.4%.</a:t>
            </a:r>
          </a:p>
          <a:p>
            <a:pPr lvl="1"/>
            <a:endParaRPr lang="en-US" dirty="0"/>
          </a:p>
          <a:p>
            <a:r>
              <a:rPr lang="en-US" dirty="0"/>
              <a:t> Plausible and convincing 3D pose on in-the-wild image.</a:t>
            </a:r>
          </a:p>
        </p:txBody>
      </p:sp>
    </p:spTree>
    <p:extLst>
      <p:ext uri="{BB962C8B-B14F-4D97-AF65-F5344CB8AC3E}">
        <p14:creationId xmlns:p14="http://schemas.microsoft.com/office/powerpoint/2010/main" val="3304181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VS. Regression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Per-pixel classification</a:t>
            </a:r>
          </a:p>
          <a:p>
            <a:r>
              <a:rPr lang="en-US" dirty="0"/>
              <a:t>Output: likelihood score maps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Location regression</a:t>
            </a:r>
          </a:p>
          <a:p>
            <a:r>
              <a:rPr lang="en-US" dirty="0"/>
              <a:t>Output: key points location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656" y="4421574"/>
            <a:ext cx="1732367" cy="16682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88" y="4421574"/>
            <a:ext cx="1668206" cy="1668206"/>
          </a:xfrm>
          <a:prstGeom prst="rect">
            <a:avLst/>
          </a:prstGeom>
        </p:spPr>
      </p:pic>
      <p:sp>
        <p:nvSpPr>
          <p:cNvPr id="9" name="Arrow: Right 8"/>
          <p:cNvSpPr/>
          <p:nvPr/>
        </p:nvSpPr>
        <p:spPr>
          <a:xfrm>
            <a:off x="2682619" y="4995862"/>
            <a:ext cx="637412" cy="485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0681" y="4389904"/>
            <a:ext cx="1733858" cy="17351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361" y="4421574"/>
            <a:ext cx="1668206" cy="1668206"/>
          </a:xfrm>
          <a:prstGeom prst="rect">
            <a:avLst/>
          </a:prstGeom>
        </p:spPr>
      </p:pic>
      <p:sp>
        <p:nvSpPr>
          <p:cNvPr id="12" name="Arrow: Right 11"/>
          <p:cNvSpPr/>
          <p:nvPr/>
        </p:nvSpPr>
        <p:spPr>
          <a:xfrm>
            <a:off x="8018918" y="4966786"/>
            <a:ext cx="637412" cy="485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39" y="1703388"/>
            <a:ext cx="10236200" cy="495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2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0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155136" cy="32543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More sophisticate geometric structure representation.</a:t>
            </a:r>
          </a:p>
          <a:p>
            <a:endParaRPr lang="en-US" dirty="0"/>
          </a:p>
          <a:p>
            <a:r>
              <a:rPr lang="en-US" dirty="0"/>
              <a:t>Ambiguity and multiple hypothesis.</a:t>
            </a:r>
          </a:p>
          <a:p>
            <a:endParaRPr lang="en-US" dirty="0"/>
          </a:p>
          <a:p>
            <a:r>
              <a:rPr lang="en-US" dirty="0"/>
              <a:t>Video consistency and smoothness.</a:t>
            </a:r>
          </a:p>
          <a:p>
            <a:endParaRPr lang="en-US" dirty="0"/>
          </a:p>
          <a:p>
            <a:r>
              <a:rPr lang="en-US" altLang="zh-CN" dirty="0"/>
              <a:t>U</a:t>
            </a:r>
            <a:r>
              <a:rPr lang="en-US" dirty="0"/>
              <a:t>nified framework for human detection, 3D human pose, attribute and action.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48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2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Per-pixel classification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Output: likelihood score maps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/>
              <a:t>Used in most 2D methods</a:t>
            </a:r>
          </a:p>
          <a:p>
            <a:r>
              <a:rPr lang="en-US" dirty="0"/>
              <a:t>State-of-the-art result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Location regression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Output: key points location</a:t>
            </a:r>
          </a:p>
          <a:p>
            <a:r>
              <a:rPr lang="en-US" dirty="0"/>
              <a:t>Only used in a few 2D </a:t>
            </a:r>
            <a:r>
              <a:rPr lang="en-US" altLang="zh-CN" dirty="0"/>
              <a:t>methods</a:t>
            </a:r>
            <a:endParaRPr lang="en-US" dirty="0"/>
          </a:p>
          <a:p>
            <a:r>
              <a:rPr lang="en-US" dirty="0"/>
              <a:t>Unsatisfactory result</a:t>
            </a:r>
          </a:p>
        </p:txBody>
      </p:sp>
    </p:spTree>
    <p:extLst>
      <p:ext uri="{BB962C8B-B14F-4D97-AF65-F5344CB8AC3E}">
        <p14:creationId xmlns:p14="http://schemas.microsoft.com/office/powerpoint/2010/main" val="211963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1B60A-30AD-41DB-9795-A7BF2F068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Pose Benchmark: MPII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26733-F301-427C-9351-AC5BEF55D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59485" cy="4351338"/>
          </a:xfrm>
        </p:spPr>
        <p:txBody>
          <a:bodyPr>
            <a:normAutofit/>
          </a:bodyPr>
          <a:lstStyle/>
          <a:p>
            <a:r>
              <a:rPr lang="de-DE" sz="2400" dirty="0"/>
              <a:t>Andriluka </a:t>
            </a:r>
            <a:r>
              <a:rPr lang="en-US" sz="2400" dirty="0"/>
              <a:t>et al.,</a:t>
            </a:r>
            <a:r>
              <a:rPr lang="de-DE" sz="2400" dirty="0"/>
              <a:t> 2d </a:t>
            </a:r>
            <a:r>
              <a:rPr lang="en-US" sz="2400" dirty="0"/>
              <a:t>human pose estimation: New benchmark and state of the art analysis, CVPR 2014</a:t>
            </a:r>
          </a:p>
          <a:p>
            <a:endParaRPr lang="en-US" sz="2400" dirty="0"/>
          </a:p>
          <a:p>
            <a:r>
              <a:rPr lang="en-US" sz="2400" dirty="0"/>
              <a:t>YouTube videos, 410 daily activities</a:t>
            </a:r>
          </a:p>
          <a:p>
            <a:endParaRPr lang="en-US" sz="2400" dirty="0"/>
          </a:p>
          <a:p>
            <a:r>
              <a:rPr lang="en-US" sz="2400" dirty="0"/>
              <a:t>Complex poses and appearances</a:t>
            </a:r>
          </a:p>
          <a:p>
            <a:endParaRPr lang="en-US" sz="2400" dirty="0"/>
          </a:p>
          <a:p>
            <a:r>
              <a:rPr lang="en-US" sz="2400" dirty="0"/>
              <a:t>25k images, 40k annotated 2D poses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C7F1C1-BC88-46DF-AA15-B24B888C5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66" y="1919572"/>
            <a:ext cx="6155894" cy="384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38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1D8625F-5A49-44C1-A92D-4D8E27FF6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66" y="2565546"/>
            <a:ext cx="8434252" cy="4156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MPII Leader Board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924666" y="3321487"/>
            <a:ext cx="8429897" cy="21419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503420-E21E-462D-AA90-AEF3AE1F5917}"/>
              </a:ext>
            </a:extLst>
          </p:cNvPr>
          <p:cNvSpPr txBox="1"/>
          <p:nvPr/>
        </p:nvSpPr>
        <p:spPr>
          <a:xfrm>
            <a:off x="924666" y="1878915"/>
            <a:ext cx="937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Metric: percentage of correct </a:t>
            </a:r>
            <a:r>
              <a:rPr lang="en-US" sz="2400" dirty="0" err="1"/>
              <a:t>keypoints</a:t>
            </a:r>
            <a:r>
              <a:rPr lang="en-US" sz="2400" dirty="0"/>
              <a:t> (PCK). The higher, the better.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7C5DE3-B215-4713-81FE-710E43B026FC}"/>
              </a:ext>
            </a:extLst>
          </p:cNvPr>
          <p:cNvSpPr txBox="1"/>
          <p:nvPr/>
        </p:nvSpPr>
        <p:spPr>
          <a:xfrm>
            <a:off x="9354563" y="3243917"/>
            <a:ext cx="292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one regression method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89082C-9AD6-450E-B242-E4119DB61854}"/>
              </a:ext>
            </a:extLst>
          </p:cNvPr>
          <p:cNvSpPr txBox="1"/>
          <p:nvPr/>
        </p:nvSpPr>
        <p:spPr>
          <a:xfrm>
            <a:off x="9354563" y="5361303"/>
            <a:ext cx="292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competitive to detection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C858389-5641-4041-A1AD-EF148EB36241}"/>
              </a:ext>
            </a:extLst>
          </p:cNvPr>
          <p:cNvSpPr/>
          <p:nvPr/>
        </p:nvSpPr>
        <p:spPr>
          <a:xfrm>
            <a:off x="8638162" y="2565546"/>
            <a:ext cx="716401" cy="415600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9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exploit joint dependency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Per-pixel classification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Output: likelihood score maps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Used in most 2D methods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State-of-the-art result</a:t>
            </a:r>
          </a:p>
          <a:p>
            <a:r>
              <a:rPr lang="en-US" dirty="0" err="1"/>
              <a:t>Scoremap</a:t>
            </a:r>
            <a:r>
              <a:rPr lang="en-US" dirty="0"/>
              <a:t> is more expressive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Location regression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Output: key points location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Only used in a few 2D methods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Unsatisfactory result</a:t>
            </a:r>
          </a:p>
          <a:p>
            <a:r>
              <a:rPr lang="en-US" dirty="0"/>
              <a:t>Dependency not well exploited</a:t>
            </a:r>
          </a:p>
        </p:txBody>
      </p:sp>
    </p:spTree>
    <p:extLst>
      <p:ext uri="{BB962C8B-B14F-4D97-AF65-F5344CB8AC3E}">
        <p14:creationId xmlns:p14="http://schemas.microsoft.com/office/powerpoint/2010/main" val="1587604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exploit joint dependency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Per-pixel classification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Output: likelihood score maps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Used in most 2D methods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State-of-the-art result</a:t>
            </a:r>
          </a:p>
          <a:p>
            <a:r>
              <a:rPr lang="en-US" dirty="0"/>
              <a:t>Multi-stage, error feedback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Location regression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Output: key points location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Only used in a few 2D methods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Unsatisfactory result</a:t>
            </a:r>
          </a:p>
          <a:p>
            <a:r>
              <a:rPr lang="en-US" dirty="0"/>
              <a:t>Dependency not well exploited</a:t>
            </a:r>
          </a:p>
        </p:txBody>
      </p:sp>
    </p:spTree>
    <p:extLst>
      <p:ext uri="{BB962C8B-B14F-4D97-AF65-F5344CB8AC3E}">
        <p14:creationId xmlns:p14="http://schemas.microsoft.com/office/powerpoint/2010/main" val="215328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Multi-stage Error Feedback (Detection)</a:t>
            </a:r>
          </a:p>
        </p:txBody>
      </p:sp>
      <p:sp>
        <p:nvSpPr>
          <p:cNvPr id="7" name="Rectangle 6"/>
          <p:cNvSpPr/>
          <p:nvPr/>
        </p:nvSpPr>
        <p:spPr>
          <a:xfrm>
            <a:off x="993261" y="2171700"/>
            <a:ext cx="2979737" cy="1819275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534" y="3149494"/>
            <a:ext cx="673700" cy="745210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1975129" y="3272296"/>
            <a:ext cx="857250" cy="49166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CNN</a:t>
            </a:r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079274" y="3131283"/>
            <a:ext cx="809507" cy="7795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89013" y="2152726"/>
            <a:ext cx="1304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Stage1</a:t>
            </a:r>
          </a:p>
        </p:txBody>
      </p: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 flipV="1">
            <a:off x="1728234" y="3518130"/>
            <a:ext cx="246895" cy="39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178383" y="2171700"/>
            <a:ext cx="2898399" cy="1834021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: Rounded Corners 21"/>
          <p:cNvSpPr/>
          <p:nvPr/>
        </p:nvSpPr>
        <p:spPr>
          <a:xfrm>
            <a:off x="4288247" y="3272296"/>
            <a:ext cx="1622734" cy="49166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CNN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71741" y="2185522"/>
            <a:ext cx="1304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Stage2</a:t>
            </a:r>
          </a:p>
        </p:txBody>
      </p:sp>
      <p:cxnSp>
        <p:nvCxnSpPr>
          <p:cNvPr id="26" name="Straight Arrow Connector 25"/>
          <p:cNvCxnSpPr>
            <a:stCxn id="22" idx="3"/>
          </p:cNvCxnSpPr>
          <p:nvPr/>
        </p:nvCxnSpPr>
        <p:spPr>
          <a:xfrm>
            <a:off x="5910981" y="3518130"/>
            <a:ext cx="234591" cy="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832379" y="3518130"/>
            <a:ext cx="246895" cy="29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3"/>
            <a:endCxn id="22" idx="1"/>
          </p:cNvCxnSpPr>
          <p:nvPr/>
        </p:nvCxnSpPr>
        <p:spPr>
          <a:xfrm flipV="1">
            <a:off x="3888781" y="3518130"/>
            <a:ext cx="399466" cy="29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140" y="2298777"/>
            <a:ext cx="673700" cy="745210"/>
          </a:xfrm>
          <a:prstGeom prst="rect">
            <a:avLst/>
          </a:prstGeom>
        </p:spPr>
      </p:pic>
      <p:cxnSp>
        <p:nvCxnSpPr>
          <p:cNvPr id="33" name="Straight Arrow Connector 32"/>
          <p:cNvCxnSpPr>
            <a:stCxn id="30" idx="2"/>
          </p:cNvCxnSpPr>
          <p:nvPr/>
        </p:nvCxnSpPr>
        <p:spPr>
          <a:xfrm>
            <a:off x="4631990" y="3043987"/>
            <a:ext cx="302" cy="2430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8291227" y="2185522"/>
            <a:ext cx="2898399" cy="1834021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: Rounded Corners 41"/>
          <p:cNvSpPr/>
          <p:nvPr/>
        </p:nvSpPr>
        <p:spPr>
          <a:xfrm>
            <a:off x="8401091" y="3286118"/>
            <a:ext cx="1622734" cy="49166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CNN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175060" y="2199344"/>
            <a:ext cx="1304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StageT</a:t>
            </a:r>
            <a:endParaRPr lang="en-US" sz="2400" dirty="0"/>
          </a:p>
        </p:txBody>
      </p:sp>
      <p:cxnSp>
        <p:nvCxnSpPr>
          <p:cNvPr id="45" name="Straight Arrow Connector 44"/>
          <p:cNvCxnSpPr>
            <a:stCxn id="42" idx="3"/>
          </p:cNvCxnSpPr>
          <p:nvPr/>
        </p:nvCxnSpPr>
        <p:spPr>
          <a:xfrm>
            <a:off x="10023825" y="3531952"/>
            <a:ext cx="234591" cy="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42" idx="1"/>
          </p:cNvCxnSpPr>
          <p:nvPr/>
        </p:nvCxnSpPr>
        <p:spPr>
          <a:xfrm flipV="1">
            <a:off x="8001625" y="3531952"/>
            <a:ext cx="399466" cy="29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984" y="2312599"/>
            <a:ext cx="673700" cy="745210"/>
          </a:xfrm>
          <a:prstGeom prst="rect">
            <a:avLst/>
          </a:prstGeom>
        </p:spPr>
      </p:pic>
      <p:cxnSp>
        <p:nvCxnSpPr>
          <p:cNvPr id="48" name="Straight Arrow Connector 47"/>
          <p:cNvCxnSpPr>
            <a:stCxn id="47" idx="2"/>
          </p:cNvCxnSpPr>
          <p:nvPr/>
        </p:nvCxnSpPr>
        <p:spPr>
          <a:xfrm>
            <a:off x="8744834" y="3057809"/>
            <a:ext cx="302" cy="2430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6948641" y="3531951"/>
            <a:ext cx="399466" cy="29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9038" y="3142021"/>
            <a:ext cx="787562" cy="77724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8416" y="3149164"/>
            <a:ext cx="787535" cy="77724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103" y="4213570"/>
            <a:ext cx="1845697" cy="204160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1558" y="4203259"/>
            <a:ext cx="1861164" cy="207254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6399" y="4203258"/>
            <a:ext cx="1840542" cy="206223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3929" y="4205836"/>
            <a:ext cx="1845697" cy="205707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342853" y="3179336"/>
            <a:ext cx="68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……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49091" y="4972764"/>
            <a:ext cx="68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……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20183" y="6340419"/>
            <a:ext cx="1403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Right Wrist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14713" y="6340419"/>
            <a:ext cx="1403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Right Wrist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564820" y="6340419"/>
            <a:ext cx="1403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Right Wrist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3326603" y="5230159"/>
            <a:ext cx="562178" cy="5840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5785342" y="5230158"/>
            <a:ext cx="562178" cy="5840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9163068" y="5230157"/>
            <a:ext cx="562178" cy="5840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C5E37C31-6F8C-4DE8-9314-15876FF16892}"/>
              </a:ext>
            </a:extLst>
          </p:cNvPr>
          <p:cNvSpPr/>
          <p:nvPr/>
        </p:nvSpPr>
        <p:spPr>
          <a:xfrm>
            <a:off x="2909128" y="2903698"/>
            <a:ext cx="1183168" cy="1228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805DDDC-7A73-43BE-AC7B-7FFC1D8EEC60}"/>
              </a:ext>
            </a:extLst>
          </p:cNvPr>
          <p:cNvSpPr/>
          <p:nvPr/>
        </p:nvSpPr>
        <p:spPr>
          <a:xfrm>
            <a:off x="5967289" y="2908721"/>
            <a:ext cx="1183168" cy="1228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57C8CEA-2A78-4F3B-B4F3-252FFD8A4F7B}"/>
              </a:ext>
            </a:extLst>
          </p:cNvPr>
          <p:cNvSpPr/>
          <p:nvPr/>
        </p:nvSpPr>
        <p:spPr>
          <a:xfrm>
            <a:off x="10121103" y="2906890"/>
            <a:ext cx="1183168" cy="1228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7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  <p:bldP spid="20" grpId="0" animBg="1"/>
      <p:bldP spid="22" grpId="0" animBg="1"/>
      <p:bldP spid="24" grpId="0"/>
      <p:bldP spid="41" grpId="0" animBg="1"/>
      <p:bldP spid="42" grpId="0" animBg="1"/>
      <p:bldP spid="44" grpId="0"/>
      <p:bldP spid="56" grpId="0"/>
      <p:bldP spid="57" grpId="0"/>
      <p:bldP spid="58" grpId="0"/>
      <p:bldP spid="59" grpId="0"/>
      <p:bldP spid="60" grpId="0"/>
      <p:bldP spid="3" grpId="0" animBg="1"/>
      <p:bldP spid="40" grpId="0" animBg="1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13980</TotalTime>
  <Words>1858</Words>
  <Application>Microsoft Office PowerPoint</Application>
  <PresentationFormat>Widescreen</PresentationFormat>
  <Paragraphs>481</Paragraphs>
  <Slides>33</Slides>
  <Notes>33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等线</vt:lpstr>
      <vt:lpstr>等线 Light</vt:lpstr>
      <vt:lpstr>Arial</vt:lpstr>
      <vt:lpstr>Calibri</vt:lpstr>
      <vt:lpstr>Calibri Light</vt:lpstr>
      <vt:lpstr>Cambria Math</vt:lpstr>
      <vt:lpstr>Office Theme</vt:lpstr>
      <vt:lpstr>Compositional Human Pose Regression</vt:lpstr>
      <vt:lpstr>Human Pose Estimation</vt:lpstr>
      <vt:lpstr>Detection VS. Regression</vt:lpstr>
      <vt:lpstr>Performance</vt:lpstr>
      <vt:lpstr>2D Pose Benchmark: MPII dataset</vt:lpstr>
      <vt:lpstr>MPII Leader Board</vt:lpstr>
      <vt:lpstr>Reason: exploit joint dependency</vt:lpstr>
      <vt:lpstr>Reason: exploit joint dependency</vt:lpstr>
      <vt:lpstr>Multi-stage Error Feedback (Detection)</vt:lpstr>
      <vt:lpstr>Multi-stage Error Feedback (Regression)</vt:lpstr>
      <vt:lpstr>Generalization</vt:lpstr>
      <vt:lpstr>Motivation of this work</vt:lpstr>
      <vt:lpstr>Proposed: structure-aware regression method</vt:lpstr>
      <vt:lpstr>3D Pose Benchmark: Human 3.6M dataset</vt:lpstr>
      <vt:lpstr>Our Performance (3D)</vt:lpstr>
      <vt:lpstr>Our Performance (2D)</vt:lpstr>
      <vt:lpstr>Two Key Techniques</vt:lpstr>
      <vt:lpstr>Pose Representation: Joint VS. Bone</vt:lpstr>
      <vt:lpstr>Joint Representation: Drawbacks</vt:lpstr>
      <vt:lpstr>Bone Representation: Advantages</vt:lpstr>
      <vt:lpstr>Use Bone Loss Only: Drawback</vt:lpstr>
      <vt:lpstr>Motivation</vt:lpstr>
      <vt:lpstr>Add Joint Loss to Bone Outputs</vt:lpstr>
      <vt:lpstr>Generalize to Any Joint Pair Loss</vt:lpstr>
      <vt:lpstr>Compositional Loss Function</vt:lpstr>
      <vt:lpstr>Comparison Experiments</vt:lpstr>
      <vt:lpstr>3D Human Pose Results</vt:lpstr>
      <vt:lpstr>Apply to 2D Task (Regression Based)</vt:lpstr>
      <vt:lpstr>Unified 2D and 3D Pose Regression</vt:lpstr>
      <vt:lpstr>Qualitative Result</vt:lpstr>
      <vt:lpstr>Video Result</vt:lpstr>
      <vt:lpstr>Future Work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human pose estimation from single RGB image</dc:title>
  <dc:creator>Xiao Sun</dc:creator>
  <cp:lastModifiedBy>Xiao Sun</cp:lastModifiedBy>
  <cp:revision>773</cp:revision>
  <dcterms:created xsi:type="dcterms:W3CDTF">2017-03-21T05:01:58Z</dcterms:created>
  <dcterms:modified xsi:type="dcterms:W3CDTF">2017-08-29T16:31:14Z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Ref">
    <vt:lpwstr>https://api.informationprotection.azure.com/api/72f988bf-86f1-41af-91ab-2d7cd011db47</vt:lpwstr>
  </property>
  <property fmtid="{D5CDD505-2E9C-101B-9397-08002B2CF9AE}" pid="5" name="MSIP_Label_f42aa342-8706-4288-bd11-ebb85995028c_Owner">
    <vt:lpwstr>xias@microsoft.com</vt:lpwstr>
  </property>
  <property fmtid="{D5CDD505-2E9C-101B-9397-08002B2CF9AE}" pid="6" name="MSIP_Label_f42aa342-8706-4288-bd11-ebb85995028c_SetDate">
    <vt:lpwstr>2017-08-26T22:38:23.0526904+08:00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